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9" r:id="rId2"/>
    <p:sldMasterId id="2147483711" r:id="rId3"/>
    <p:sldMasterId id="2147483723" r:id="rId4"/>
    <p:sldMasterId id="2147483735" r:id="rId5"/>
  </p:sldMasterIdLst>
  <p:notesMasterIdLst>
    <p:notesMasterId r:id="rId46"/>
  </p:notesMasterIdLst>
  <p:sldIdLst>
    <p:sldId id="353" r:id="rId6"/>
    <p:sldId id="570" r:id="rId7"/>
    <p:sldId id="569" r:id="rId8"/>
    <p:sldId id="574" r:id="rId9"/>
    <p:sldId id="573" r:id="rId10"/>
    <p:sldId id="528" r:id="rId11"/>
    <p:sldId id="535" r:id="rId12"/>
    <p:sldId id="541" r:id="rId13"/>
    <p:sldId id="572" r:id="rId14"/>
    <p:sldId id="577" r:id="rId15"/>
    <p:sldId id="576" r:id="rId16"/>
    <p:sldId id="536" r:id="rId17"/>
    <p:sldId id="537" r:id="rId18"/>
    <p:sldId id="538" r:id="rId19"/>
    <p:sldId id="539" r:id="rId20"/>
    <p:sldId id="540" r:id="rId21"/>
    <p:sldId id="542" r:id="rId22"/>
    <p:sldId id="543" r:id="rId23"/>
    <p:sldId id="544" r:id="rId24"/>
    <p:sldId id="545" r:id="rId25"/>
    <p:sldId id="546" r:id="rId26"/>
    <p:sldId id="547" r:id="rId27"/>
    <p:sldId id="548" r:id="rId28"/>
    <p:sldId id="549" r:id="rId29"/>
    <p:sldId id="550" r:id="rId30"/>
    <p:sldId id="551" r:id="rId31"/>
    <p:sldId id="554" r:id="rId32"/>
    <p:sldId id="555" r:id="rId33"/>
    <p:sldId id="556" r:id="rId34"/>
    <p:sldId id="559" r:id="rId35"/>
    <p:sldId id="560" r:id="rId36"/>
    <p:sldId id="561" r:id="rId37"/>
    <p:sldId id="562" r:id="rId38"/>
    <p:sldId id="563" r:id="rId39"/>
    <p:sldId id="552" r:id="rId40"/>
    <p:sldId id="564" r:id="rId41"/>
    <p:sldId id="578" r:id="rId42"/>
    <p:sldId id="565" r:id="rId43"/>
    <p:sldId id="566" r:id="rId44"/>
    <p:sldId id="571" r:id="rId45"/>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21"/>
    <p:restoredTop sz="94712"/>
  </p:normalViewPr>
  <p:slideViewPr>
    <p:cSldViewPr>
      <p:cViewPr varScale="1">
        <p:scale>
          <a:sx n="105" d="100"/>
          <a:sy n="105" d="100"/>
        </p:scale>
        <p:origin x="944" y="184"/>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 but now loop up to array length</a:t>
            </a:r>
          </a:p>
          <a:p>
            <a:r>
              <a:rPr lang="en-US" baseline="0" dirty="0"/>
              <a:t>What does this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0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16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7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48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how we can’t do much with chars </a:t>
            </a:r>
            <a:r>
              <a:rPr lang="mr-IN" baseline="0" dirty="0"/>
              <a:t>–</a:t>
            </a:r>
            <a:r>
              <a:rPr lang="en-US" baseline="0" dirty="0"/>
              <a:t> but luckily, there are Character methods!  Same thing for Arrays.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8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more of these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9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pair</a:t>
            </a:r>
            <a:r>
              <a:rPr lang="en-US" baseline="0" dirty="0"/>
              <a:t> share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73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572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3343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04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93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041826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Indexed just like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54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14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561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a:t>
            </a:r>
            <a:r>
              <a:rPr lang="en-US" dirty="0" err="1"/>
              <a:t>charAt</a:t>
            </a:r>
            <a:r>
              <a:rPr lang="en-US" dirty="0"/>
              <a:t>, but for arrays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19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do this with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282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624137FF-1CB9-F848-95B7-23CF3702F5A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5158461-E7A1-8F46-8C92-AC576120D9A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pic>
        <p:nvPicPr>
          <p:cNvPr id="5" name="Picture 4" descr="C:\Users\Chris\University\Teaching\cs221\WWW\slides\img\stanford.png">
            <a:extLst>
              <a:ext uri="{FF2B5EF4-FFF2-40B4-BE49-F238E27FC236}">
                <a16:creationId xmlns:a16="http://schemas.microsoft.com/office/drawing/2014/main" id="{CCCC0705-6CE7-9949-A20F-9AEB0C2CFAFE}"/>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24DCD60B-868C-BE4E-8901-979549B9792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02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7B1D4866-7130-C642-9B69-07ADA333E5A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E395EB93-D77A-1F4E-A03E-DED2A48ACFB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889973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pic>
        <p:nvPicPr>
          <p:cNvPr id="4" name="Picture 4" descr="C:\Users\Chris\University\Teaching\cs221\WWW\slides\img\stanford.png">
            <a:extLst>
              <a:ext uri="{FF2B5EF4-FFF2-40B4-BE49-F238E27FC236}">
                <a16:creationId xmlns:a16="http://schemas.microsoft.com/office/drawing/2014/main" id="{5003EB62-2CEF-B440-8A47-2F186AFD0CC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722668AA-393A-7348-99A4-3D717F91F201}"/>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04239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C:\Users\Chris\University\Teaching\cs221\WWW\slides\img\stanford.png">
            <a:extLst>
              <a:ext uri="{FF2B5EF4-FFF2-40B4-BE49-F238E27FC236}">
                <a16:creationId xmlns:a16="http://schemas.microsoft.com/office/drawing/2014/main" id="{63EAFBE8-7A18-5244-9DD3-ECCAA24D8F7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9B645DD4-7400-DD44-AE92-8322F156F24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4738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4" descr="C:\Users\Chris\University\Teaching\cs221\WWW\slides\img\stanford.png">
            <a:extLst>
              <a:ext uri="{FF2B5EF4-FFF2-40B4-BE49-F238E27FC236}">
                <a16:creationId xmlns:a16="http://schemas.microsoft.com/office/drawing/2014/main" id="{2FC1705A-2D4D-2841-95B0-DE346AB43D3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DB78941-2E72-1E49-BC60-FD990D97DFA7}"/>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970036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C:\Users\Chris\University\Teaching\cs221\WWW\slides\img\stanford.png">
            <a:extLst>
              <a:ext uri="{FF2B5EF4-FFF2-40B4-BE49-F238E27FC236}">
                <a16:creationId xmlns:a16="http://schemas.microsoft.com/office/drawing/2014/main" id="{90C44F66-C842-8F4C-99D7-73624CCC731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67A66AA5-9720-4544-B3C8-5D15D94CECB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03708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4" descr="C:\Users\Chris\University\Teaching\cs221\WWW\slides\img\stanford.png">
            <a:extLst>
              <a:ext uri="{FF2B5EF4-FFF2-40B4-BE49-F238E27FC236}">
                <a16:creationId xmlns:a16="http://schemas.microsoft.com/office/drawing/2014/main" id="{983D05A1-B293-AD41-BA80-7682C4B07CA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3DFC1EF0-9095-C84B-AF03-A660C8963E1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276848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1BB3BA5D-ADFE-1949-AA1C-5C6B59BA8A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E68D8267-359C-D640-B438-6CBB5F72097B}"/>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25381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82FC5C2-5838-7A4C-A4F7-9FCCF241EA9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F72C1B9-F505-7944-8F04-072DCDAA8EE9}"/>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pic>
        <p:nvPicPr>
          <p:cNvPr id="5" name="Picture 4" descr="C:\Users\Chris\University\Teaching\cs221\WWW\slides\img\stanford.png">
            <a:extLst>
              <a:ext uri="{FF2B5EF4-FFF2-40B4-BE49-F238E27FC236}">
                <a16:creationId xmlns:a16="http://schemas.microsoft.com/office/drawing/2014/main" id="{EB50CDAD-9A5E-1041-8034-58BAA36A486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8E2FD24A-EDBB-3E4B-8671-D328BD1136FA}"/>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974531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D6A4E052-B8F3-E84F-B115-AA7958EFBBC6}"/>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932C6594-9846-0546-8BF4-D465B058331E}"/>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16824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4" descr="C:\Users\Chris\University\Teaching\cs221\WWW\slides\img\stanford.png">
            <a:extLst>
              <a:ext uri="{FF2B5EF4-FFF2-40B4-BE49-F238E27FC236}">
                <a16:creationId xmlns:a16="http://schemas.microsoft.com/office/drawing/2014/main" id="{C71E93A0-33FC-F04A-8338-1254CD1CBF9C}"/>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F3437351-CF0A-EC42-B0AF-727D997B71B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3135781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pic>
        <p:nvPicPr>
          <p:cNvPr id="7" name="Picture 4" descr="C:\Users\Chris\University\Teaching\cs221\WWW\slides\img\stanford.png">
            <a:extLst>
              <a:ext uri="{FF2B5EF4-FFF2-40B4-BE49-F238E27FC236}">
                <a16:creationId xmlns:a16="http://schemas.microsoft.com/office/drawing/2014/main" id="{866949F2-FDA4-9446-A1C7-0808A1FA516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E203F1F6-E1AA-774E-98DF-5E6A7FF815E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2300952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59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1714177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18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42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26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pic>
        <p:nvPicPr>
          <p:cNvPr id="8" name="Picture 4" descr="C:\Users\Chris\University\Teaching\cs221\WWW\slides\img\stanford.png">
            <a:extLst>
              <a:ext uri="{FF2B5EF4-FFF2-40B4-BE49-F238E27FC236}">
                <a16:creationId xmlns:a16="http://schemas.microsoft.com/office/drawing/2014/main" id="{98B23823-BD5F-524E-8E73-00469B1D46E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69377292-8ED5-7E43-911C-6769DA71C3C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35834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214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1300959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7123737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149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24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520851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6351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40273520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43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502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pic>
        <p:nvPicPr>
          <p:cNvPr id="10" name="Picture 4" descr="C:\Users\Chris\University\Teaching\cs221\WWW\slides\img\stanford.png">
            <a:extLst>
              <a:ext uri="{FF2B5EF4-FFF2-40B4-BE49-F238E27FC236}">
                <a16:creationId xmlns:a16="http://schemas.microsoft.com/office/drawing/2014/main" id="{6E0002D9-08C8-624C-B336-55352482973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id="{9C41BBA1-2F78-B04A-8EAC-AEA15CF6C65C}"/>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19444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7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0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4303567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8954960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700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45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pic>
        <p:nvPicPr>
          <p:cNvPr id="6" name="Picture 4" descr="C:\Users\Chris\University\Teaching\cs221\WWW\slides\img\stanford.png">
            <a:extLst>
              <a:ext uri="{FF2B5EF4-FFF2-40B4-BE49-F238E27FC236}">
                <a16:creationId xmlns:a16="http://schemas.microsoft.com/office/drawing/2014/main" id="{2868C3CA-17EC-7647-8932-69A16EC9A15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7B09D73A-FB03-C449-AA20-BF569F6817C0}"/>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pic>
        <p:nvPicPr>
          <p:cNvPr id="5" name="Picture 4" descr="C:\Users\Chris\University\Teaching\cs221\WWW\slides\img\stanford.png">
            <a:extLst>
              <a:ext uri="{FF2B5EF4-FFF2-40B4-BE49-F238E27FC236}">
                <a16:creationId xmlns:a16="http://schemas.microsoft.com/office/drawing/2014/main" id="{F495FB76-3F23-B745-A21F-5BCB2E4A8E2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363719C6-A635-9E4F-A33C-01CFCEF929C3}"/>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B255CB62-2EB2-2844-9315-D12F4C71A48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0BECA3FC-F7FE-D246-AC32-FC608C19041F}"/>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pic>
        <p:nvPicPr>
          <p:cNvPr id="7" name="Picture 4" descr="C:\Users\Chris\University\Teaching\cs221\WWW\slides\img\stanford.png">
            <a:extLst>
              <a:ext uri="{FF2B5EF4-FFF2-40B4-BE49-F238E27FC236}">
                <a16:creationId xmlns:a16="http://schemas.microsoft.com/office/drawing/2014/main" id="{7B7D27C3-F54F-C04F-A93D-F9639AAAA45D}"/>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34605259-34CB-F747-8531-A397C71871D5}"/>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31F3F36E-4F36-D946-BF39-C8C735D7522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33529E02-4366-5F4F-A681-28A76AD7C292}"/>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7271043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pic>
        <p:nvPicPr>
          <p:cNvPr id="5" name="Picture 4" descr="C:\Users\Chris\University\Teaching\cs221\WWW\slides\img\stanford.png">
            <a:extLst>
              <a:ext uri="{FF2B5EF4-FFF2-40B4-BE49-F238E27FC236}">
                <a16:creationId xmlns:a16="http://schemas.microsoft.com/office/drawing/2014/main" id="{D6171C42-4CB7-B347-AA7A-547206EC9B5C}"/>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14EDE0F1-8DDF-0F48-9DDE-ECC25EBDC4A6}"/>
              </a:ext>
            </a:extLst>
          </p:cNvPr>
          <p:cNvSpPr txBox="1"/>
          <p:nvPr userDrawn="1"/>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1206520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03D3A-13E7-0E4F-B1E7-DEC6B553A62A}"/>
              </a:ext>
            </a:extLst>
          </p:cNvPr>
          <p:cNvPicPr>
            <a:picLocks noChangeAspect="1"/>
          </p:cNvPicPr>
          <p:nvPr/>
        </p:nvPicPr>
        <p:blipFill>
          <a:blip r:embed="rId3"/>
          <a:stretch>
            <a:fillRect/>
          </a:stretch>
        </p:blipFill>
        <p:spPr>
          <a:xfrm>
            <a:off x="-2503488" y="0"/>
            <a:ext cx="13675384" cy="7589838"/>
          </a:xfrm>
          <a:prstGeom prst="rect">
            <a:avLst/>
          </a:prstGeom>
        </p:spPr>
      </p:pic>
      <p:sp>
        <p:nvSpPr>
          <p:cNvPr id="9" name="Rectangle 2"/>
          <p:cNvSpPr txBox="1">
            <a:spLocks noChangeArrowheads="1"/>
          </p:cNvSpPr>
          <p:nvPr/>
        </p:nvSpPr>
        <p:spPr>
          <a:xfrm>
            <a:off x="1001712" y="884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Arrays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pic>
        <p:nvPicPr>
          <p:cNvPr id="5" name="Picture 4" descr="C:\Users\Chris\University\Teaching\cs221\WWW\slides\img\stanford.png">
            <a:extLst>
              <a:ext uri="{FF2B5EF4-FFF2-40B4-BE49-F238E27FC236}">
                <a16:creationId xmlns:a16="http://schemas.microsoft.com/office/drawing/2014/main" id="{4C3ACFA9-B542-6A43-8D9B-DDE1A887F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 y="5075237"/>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867784946"/>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en-US" sz="1600" dirty="0">
                        <a:latin typeface="Courier" pitchFamily="2"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endParaRPr lang="en-US" sz="1300" dirty="0">
                        <a:latin typeface="Courier" pitchFamily="2" charset="0"/>
                      </a:endParaRP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2692560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33A3A704-A6C9-FA4F-ABA5-EED47AA5EAF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Data Structures</a:t>
            </a:r>
            <a:endParaRPr lang="en-US" sz="4600" b="1" dirty="0">
              <a:latin typeface="Courier" charset="0"/>
              <a:ea typeface="Courier" charset="0"/>
              <a:cs typeface="Courier" charset="0"/>
            </a:endParaRPr>
          </a:p>
        </p:txBody>
      </p:sp>
      <p:graphicFrame>
        <p:nvGraphicFramePr>
          <p:cNvPr id="5" name="Table 4">
            <a:extLst>
              <a:ext uri="{FF2B5EF4-FFF2-40B4-BE49-F238E27FC236}">
                <a16:creationId xmlns:a16="http://schemas.microsoft.com/office/drawing/2014/main" id="{96FA5814-F8CA-2D41-8D22-9AD686D7E62D}"/>
              </a:ext>
            </a:extLst>
          </p:cNvPr>
          <p:cNvGraphicFramePr>
            <a:graphicFrameLocks noGrp="1"/>
          </p:cNvGraphicFramePr>
          <p:nvPr>
            <p:extLst>
              <p:ext uri="{D42A27DB-BD31-4B8C-83A1-F6EECF244321}">
                <p14:modId xmlns:p14="http://schemas.microsoft.com/office/powerpoint/2010/main" val="2860406952"/>
              </p:ext>
            </p:extLst>
          </p:nvPr>
        </p:nvGraphicFramePr>
        <p:xfrm>
          <a:off x="163512" y="1493837"/>
          <a:ext cx="9829800" cy="5257800"/>
        </p:xfrm>
        <a:graphic>
          <a:graphicData uri="http://schemas.openxmlformats.org/drawingml/2006/table">
            <a:tbl>
              <a:tblPr firstRow="1" bandRow="1">
                <a:tableStyleId>{2D5ABB26-0587-4C30-8999-92F81FD0307C}</a:tableStyleId>
              </a:tblPr>
              <a:tblGrid>
                <a:gridCol w="1935000">
                  <a:extLst>
                    <a:ext uri="{9D8B030D-6E8A-4147-A177-3AD203B41FA5}">
                      <a16:colId xmlns:a16="http://schemas.microsoft.com/office/drawing/2014/main" val="3748772204"/>
                    </a:ext>
                  </a:extLst>
                </a:gridCol>
                <a:gridCol w="3932400">
                  <a:extLst>
                    <a:ext uri="{9D8B030D-6E8A-4147-A177-3AD203B41FA5}">
                      <a16:colId xmlns:a16="http://schemas.microsoft.com/office/drawing/2014/main" val="3664556330"/>
                    </a:ext>
                  </a:extLst>
                </a:gridCol>
                <a:gridCol w="3962400">
                  <a:extLst>
                    <a:ext uri="{9D8B030D-6E8A-4147-A177-3AD203B41FA5}">
                      <a16:colId xmlns:a16="http://schemas.microsoft.com/office/drawing/2014/main" val="1003131789"/>
                    </a:ext>
                  </a:extLst>
                </a:gridCol>
              </a:tblGrid>
              <a:tr h="876300">
                <a:tc>
                  <a:txBody>
                    <a:bodyPr/>
                    <a:lstStyle/>
                    <a:p>
                      <a:pPr algn="ctr"/>
                      <a:r>
                        <a:rPr lang="en-US" sz="2400" b="1" dirty="0"/>
                        <a:t>Operation</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Strings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1" dirty="0"/>
                        <a:t>Arrays</a:t>
                      </a:r>
                    </a:p>
                  </a:txBody>
                  <a:tcPr anchor="ct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6703050"/>
                  </a:ext>
                </a:extLst>
              </a:tr>
              <a:tr h="876300">
                <a:tc>
                  <a:txBody>
                    <a:bodyPr/>
                    <a:lstStyle/>
                    <a:p>
                      <a:pPr algn="l"/>
                      <a:r>
                        <a:rPr lang="en-US" dirty="0"/>
                        <a:t>Make a new one</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a:latin typeface="Courier" pitchFamily="2" charset="0"/>
                        </a:rPr>
                        <a:t>String </a:t>
                      </a:r>
                      <a:r>
                        <a:rPr lang="en-US" sz="1600" dirty="0" err="1">
                          <a:latin typeface="Courier" pitchFamily="2" charset="0"/>
                        </a:rPr>
                        <a:t>str</a:t>
                      </a:r>
                      <a:r>
                        <a:rPr lang="en-US" sz="1600" dirty="0">
                          <a:latin typeface="Courier" pitchFamily="2" charset="0"/>
                        </a:rPr>
                        <a:t> = “</a:t>
                      </a:r>
                      <a:r>
                        <a:rPr lang="en-US" sz="1600" dirty="0" err="1">
                          <a:latin typeface="Courier" pitchFamily="2" charset="0"/>
                        </a:rPr>
                        <a:t>abc</a:t>
                      </a:r>
                      <a:r>
                        <a:rPr lang="en-US" sz="1600" dirty="0">
                          <a:latin typeface="Courier" pitchFamily="2" charset="0"/>
                        </a:rPr>
                        <a:t>”;</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600" dirty="0" err="1">
                          <a:latin typeface="Courier" pitchFamily="2" charset="0"/>
                        </a:rPr>
                        <a:t>int</a:t>
                      </a:r>
                      <a:r>
                        <a:rPr lang="en-US" sz="1600" dirty="0">
                          <a:latin typeface="Courier" pitchFamily="2" charset="0"/>
                        </a:rPr>
                        <a:t> </a:t>
                      </a:r>
                      <a:r>
                        <a:rPr lang="en-US" sz="1600" dirty="0" err="1">
                          <a:latin typeface="Courier" pitchFamily="2" charset="0"/>
                        </a:rPr>
                        <a:t>arr</a:t>
                      </a:r>
                      <a:r>
                        <a:rPr lang="en-US" sz="1600" dirty="0">
                          <a:latin typeface="Courier" pitchFamily="2" charset="0"/>
                        </a:rPr>
                        <a:t> = new </a:t>
                      </a:r>
                      <a:r>
                        <a:rPr lang="en-US" sz="1600" dirty="0" err="1">
                          <a:latin typeface="Courier" pitchFamily="2" charset="0"/>
                        </a:rPr>
                        <a:t>int</a:t>
                      </a:r>
                      <a:r>
                        <a:rPr lang="en-US" sz="1600" dirty="0">
                          <a:latin typeface="Courier" pitchFamily="2" charset="0"/>
                        </a:rPr>
                        <a:t>[5];</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766887935"/>
                  </a:ext>
                </a:extLst>
              </a:tr>
              <a:tr h="876300">
                <a:tc>
                  <a:txBody>
                    <a:bodyPr/>
                    <a:lstStyle/>
                    <a:p>
                      <a:pPr algn="l"/>
                      <a:r>
                        <a:rPr lang="en-US" dirty="0"/>
                        <a:t>Get length?</a:t>
                      </a:r>
                    </a:p>
                  </a:txBody>
                  <a:tcPr anchor="ctr">
                    <a:solidFill>
                      <a:schemeClr val="bg1"/>
                    </a:solidFill>
                  </a:tcPr>
                </a:tc>
                <a:tc>
                  <a:txBody>
                    <a:bodyPr/>
                    <a:lstStyle/>
                    <a:p>
                      <a:pPr algn="ctr"/>
                      <a:r>
                        <a:rPr lang="en-US" sz="1600" dirty="0" err="1">
                          <a:latin typeface="Courier" pitchFamily="2" charset="0"/>
                        </a:rPr>
                        <a:t>str.length</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arr.length</a:t>
                      </a:r>
                      <a:endParaRPr lang="en-US" sz="1600" dirty="0">
                        <a:latin typeface="Courier" pitchFamily="2" charset="0"/>
                      </a:endParaRPr>
                    </a:p>
                  </a:txBody>
                  <a:tcPr anchor="ctr">
                    <a:solidFill>
                      <a:schemeClr val="bg1"/>
                    </a:solidFill>
                  </a:tcPr>
                </a:tc>
                <a:extLst>
                  <a:ext uri="{0D108BD9-81ED-4DB2-BD59-A6C34878D82A}">
                    <a16:rowId xmlns:a16="http://schemas.microsoft.com/office/drawing/2014/main" val="1069394484"/>
                  </a:ext>
                </a:extLst>
              </a:tr>
              <a:tr h="876300">
                <a:tc>
                  <a:txBody>
                    <a:bodyPr/>
                    <a:lstStyle/>
                    <a:p>
                      <a:pPr algn="l"/>
                      <a:r>
                        <a:rPr lang="en-US" dirty="0"/>
                        <a:t>Get element?</a:t>
                      </a:r>
                    </a:p>
                  </a:txBody>
                  <a:tcPr anchor="ctr">
                    <a:solidFill>
                      <a:schemeClr val="bg1"/>
                    </a:solidFill>
                  </a:tcPr>
                </a:tc>
                <a:tc>
                  <a:txBody>
                    <a:bodyPr/>
                    <a:lstStyle/>
                    <a:p>
                      <a:pPr algn="ctr"/>
                      <a:r>
                        <a:rPr lang="en-US" sz="1600" dirty="0" err="1">
                          <a:latin typeface="Courier" pitchFamily="2" charset="0"/>
                        </a:rPr>
                        <a:t>str.charAt</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a:t>
                      </a:r>
                    </a:p>
                  </a:txBody>
                  <a:tcPr anchor="ctr">
                    <a:solidFill>
                      <a:schemeClr val="bg1"/>
                    </a:solidFill>
                  </a:tcPr>
                </a:tc>
                <a:extLst>
                  <a:ext uri="{0D108BD9-81ED-4DB2-BD59-A6C34878D82A}">
                    <a16:rowId xmlns:a16="http://schemas.microsoft.com/office/drawing/2014/main" val="1158007286"/>
                  </a:ext>
                </a:extLst>
              </a:tr>
              <a:tr h="876300">
                <a:tc>
                  <a:txBody>
                    <a:bodyPr/>
                    <a:lstStyle/>
                    <a:p>
                      <a:pPr algn="l"/>
                      <a:r>
                        <a:rPr lang="en-US" dirty="0"/>
                        <a:t>Set element?</a:t>
                      </a:r>
                    </a:p>
                  </a:txBody>
                  <a:tcPr anchor="ctr">
                    <a:solidFill>
                      <a:schemeClr val="bg1"/>
                    </a:solidFill>
                  </a:tcPr>
                </a:tc>
                <a:tc>
                  <a:txBody>
                    <a:bodyPr/>
                    <a:lstStyle/>
                    <a:p>
                      <a:pPr algn="ctr"/>
                      <a:r>
                        <a:rPr lang="en-US" sz="1600" i="1" dirty="0">
                          <a:latin typeface="Courier" pitchFamily="2" charset="0"/>
                        </a:rPr>
                        <a:t>Not allowed</a:t>
                      </a:r>
                    </a:p>
                  </a:txBody>
                  <a:tcPr anchor="ctr">
                    <a:solidFill>
                      <a:schemeClr val="bg1"/>
                    </a:solidFill>
                  </a:tcPr>
                </a:tc>
                <a:tc>
                  <a:txBody>
                    <a:bodyPr/>
                    <a:lstStyle/>
                    <a:p>
                      <a:pPr algn="ctr"/>
                      <a:r>
                        <a:rPr lang="en-US" sz="1600" dirty="0" err="1">
                          <a:latin typeface="Courier" pitchFamily="2" charset="0"/>
                        </a:rPr>
                        <a:t>arr</a:t>
                      </a:r>
                      <a:r>
                        <a:rPr lang="en-US" sz="1600" dirty="0">
                          <a:latin typeface="Courier" pitchFamily="2" charset="0"/>
                        </a:rPr>
                        <a:t>[</a:t>
                      </a:r>
                      <a:r>
                        <a:rPr lang="en-US" sz="1600" dirty="0" err="1">
                          <a:latin typeface="Courier" pitchFamily="2" charset="0"/>
                        </a:rPr>
                        <a:t>i</a:t>
                      </a:r>
                      <a:r>
                        <a:rPr lang="en-US" sz="1600" dirty="0">
                          <a:latin typeface="Courier" pitchFamily="2" charset="0"/>
                        </a:rPr>
                        <a:t>] = 5;</a:t>
                      </a:r>
                    </a:p>
                  </a:txBody>
                  <a:tcPr anchor="ctr">
                    <a:solidFill>
                      <a:schemeClr val="bg1"/>
                    </a:solidFill>
                  </a:tcPr>
                </a:tc>
                <a:extLst>
                  <a:ext uri="{0D108BD9-81ED-4DB2-BD59-A6C34878D82A}">
                    <a16:rowId xmlns:a16="http://schemas.microsoft.com/office/drawing/2014/main" val="2560181940"/>
                  </a:ext>
                </a:extLst>
              </a:tr>
              <a:tr h="876300">
                <a:tc>
                  <a:txBody>
                    <a:bodyPr/>
                    <a:lstStyle/>
                    <a:p>
                      <a:pPr algn="l"/>
                      <a:r>
                        <a:rPr lang="en-US" dirty="0"/>
                        <a:t>Loop?</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str.length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503972" rtl="0" eaLnBrk="1" fontAlgn="auto" latinLnBrk="0" hangingPunct="1">
                        <a:lnSpc>
                          <a:spcPct val="100000"/>
                        </a:lnSpc>
                        <a:spcBef>
                          <a:spcPts val="0"/>
                        </a:spcBef>
                        <a:spcAft>
                          <a:spcPts val="0"/>
                        </a:spcAft>
                        <a:buClrTx/>
                        <a:buSzTx/>
                        <a:buFontTx/>
                        <a:buNone/>
                        <a:tabLst/>
                        <a:defRPr/>
                      </a:pPr>
                      <a:r>
                        <a:rPr lang="en-US" sz="1300" dirty="0">
                          <a:latin typeface="Courier" pitchFamily="2" charset="0"/>
                        </a:rPr>
                        <a:t>for(</a:t>
                      </a:r>
                      <a:r>
                        <a:rPr lang="en-US" sz="1300" dirty="0" err="1">
                          <a:latin typeface="Courier" pitchFamily="2" charset="0"/>
                        </a:rPr>
                        <a:t>int</a:t>
                      </a:r>
                      <a:r>
                        <a:rPr lang="en-US" sz="1300" dirty="0">
                          <a:latin typeface="Courier" pitchFamily="2" charset="0"/>
                        </a:rPr>
                        <a:t> </a:t>
                      </a:r>
                      <a:r>
                        <a:rPr lang="en-US" sz="1300" dirty="0" err="1">
                          <a:latin typeface="Courier" pitchFamily="2" charset="0"/>
                        </a:rPr>
                        <a:t>i</a:t>
                      </a:r>
                      <a:r>
                        <a:rPr lang="en-US" sz="1300" dirty="0">
                          <a:latin typeface="Courier" pitchFamily="2" charset="0"/>
                        </a:rPr>
                        <a:t> = 0; </a:t>
                      </a:r>
                      <a:r>
                        <a:rPr lang="en-US" sz="1300" dirty="0" err="1">
                          <a:latin typeface="Courier" pitchFamily="2" charset="0"/>
                        </a:rPr>
                        <a:t>i</a:t>
                      </a:r>
                      <a:r>
                        <a:rPr lang="en-US" sz="1300" dirty="0">
                          <a:latin typeface="Courier" pitchFamily="2" charset="0"/>
                        </a:rPr>
                        <a:t> &lt; </a:t>
                      </a:r>
                      <a:r>
                        <a:rPr lang="en-US" sz="1300" dirty="0" err="1">
                          <a:latin typeface="Courier" pitchFamily="2" charset="0"/>
                        </a:rPr>
                        <a:t>arr.length</a:t>
                      </a:r>
                      <a:r>
                        <a:rPr lang="en-US" sz="1300" dirty="0">
                          <a:latin typeface="Courier" pitchFamily="2" charset="0"/>
                        </a:rPr>
                        <a:t>(); </a:t>
                      </a:r>
                      <a:r>
                        <a:rPr lang="en-US" sz="1300" dirty="0" err="1">
                          <a:latin typeface="Courier" pitchFamily="2" charset="0"/>
                        </a:rPr>
                        <a:t>i</a:t>
                      </a:r>
                      <a:r>
                        <a:rPr lang="en-US" sz="1300" dirty="0">
                          <a:latin typeface="Courier" pitchFamily="2" charset="0"/>
                        </a:rPr>
                        <a:t>++)</a:t>
                      </a:r>
                    </a:p>
                  </a:txBody>
                  <a:tcPr anchor="ct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8998750"/>
                  </a:ext>
                </a:extLst>
              </a:tr>
            </a:tbl>
          </a:graphicData>
        </a:graphic>
      </p:graphicFrame>
    </p:spTree>
    <p:extLst>
      <p:ext uri="{BB962C8B-B14F-4D97-AF65-F5344CB8AC3E}">
        <p14:creationId xmlns:p14="http://schemas.microsoft.com/office/powerpoint/2010/main" val="142978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p:txBody>
          <a:bodyPr/>
          <a:lstStyle/>
          <a:p>
            <a:pPr algn="ctr" eaLnBrk="1" hangingPunct="1">
              <a:buFontTx/>
              <a:buNone/>
              <a:defRPr/>
            </a:pPr>
            <a:r>
              <a:rPr lang="en-US" sz="3527" b="1" i="1" dirty="0">
                <a:latin typeface="Consolas" charset="0"/>
              </a:rPr>
              <a:t>type</a:t>
            </a:r>
            <a:r>
              <a:rPr lang="en-US" sz="3527" dirty="0">
                <a:latin typeface="Consolas" charset="0"/>
              </a:rPr>
              <a:t>[] </a:t>
            </a:r>
            <a:r>
              <a:rPr lang="en-US" sz="3527" b="1" i="1" dirty="0">
                <a:latin typeface="Consolas" charset="0"/>
              </a:rPr>
              <a:t>name</a:t>
            </a:r>
            <a:r>
              <a:rPr lang="en-US" sz="3527" dirty="0">
                <a:latin typeface="Consolas" charset="0"/>
              </a:rPr>
              <a:t> = new </a:t>
            </a:r>
            <a:r>
              <a:rPr lang="en-US" sz="3527" b="1" i="1" dirty="0">
                <a:latin typeface="Consolas" charset="0"/>
              </a:rPr>
              <a:t>type</a:t>
            </a:r>
            <a:r>
              <a:rPr lang="en-US" sz="3527" dirty="0">
                <a:latin typeface="Consolas" charset="0"/>
              </a:rPr>
              <a:t>[</a:t>
            </a:r>
            <a:r>
              <a:rPr lang="en-US" sz="3527" b="1" i="1" dirty="0">
                <a:latin typeface="Consolas" charset="0"/>
              </a:rPr>
              <a:t>length</a:t>
            </a:r>
            <a:r>
              <a:rPr lang="en-US" sz="3527" dirty="0">
                <a:latin typeface="Consolas" charset="0"/>
              </a:rPr>
              <a:t>];</a:t>
            </a:r>
          </a:p>
          <a:p>
            <a:pPr algn="ctr" eaLnBrk="1" hangingPunct="1">
              <a:buFontTx/>
              <a:buNone/>
              <a:defRPr/>
            </a:pPr>
            <a:endParaRPr lang="en-US" sz="3527" dirty="0">
              <a:latin typeface="Consolas" charset="0"/>
            </a:endParaRPr>
          </a:p>
          <a:p>
            <a:pPr algn="ctr" eaLnBrk="1" hangingPunct="1">
              <a:buFontTx/>
              <a:buNone/>
              <a:defRPr/>
            </a:pPr>
            <a:endParaRPr lang="en-US" sz="3527" dirty="0">
              <a:latin typeface="Consolas" charset="0"/>
            </a:endParaRPr>
          </a:p>
          <a:p>
            <a:pPr eaLnBrk="1" hangingPunct="1">
              <a:buFontTx/>
              <a:buNone/>
              <a:defRPr/>
            </a:pPr>
            <a:r>
              <a:rPr lang="en-US" sz="3086" dirty="0">
                <a:latin typeface="Consolas" charset="0"/>
              </a:rPr>
              <a:t>		</a:t>
            </a:r>
            <a:r>
              <a:rPr lang="en-US" sz="3086" dirty="0" err="1">
                <a:latin typeface="Consolas" charset="0"/>
              </a:rPr>
              <a:t>int</a:t>
            </a:r>
            <a:r>
              <a:rPr lang="en-US" sz="3086" dirty="0">
                <a:latin typeface="Consolas" charset="0"/>
              </a:rPr>
              <a:t>[] numbers = new </a:t>
            </a:r>
            <a:r>
              <a:rPr lang="en-US" sz="3086" dirty="0" err="1">
                <a:latin typeface="Consolas" charset="0"/>
              </a:rPr>
              <a:t>int</a:t>
            </a:r>
            <a:r>
              <a:rPr lang="en-US" sz="3086"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693896" y="6844305"/>
            <a:ext cx="6652514" cy="445122"/>
          </a:xfrm>
          <a:prstGeom prst="rect">
            <a:avLst/>
          </a:prstGeom>
          <a:noFill/>
        </p:spPr>
        <p:txBody>
          <a:bodyPr wrap="square" rtlCol="0">
            <a:spAutoFit/>
          </a:bodyPr>
          <a:lstStyle/>
          <a:p>
            <a:pPr defTabSz="1007943" fontAlgn="auto" hangingPunct="1">
              <a:lnSpc>
                <a:spcPct val="80000"/>
              </a:lnSpc>
              <a:spcBef>
                <a:spcPts val="0"/>
              </a:spcBef>
              <a:spcAft>
                <a:spcPts val="0"/>
              </a:spcAft>
              <a:buClrTx/>
              <a:buSzTx/>
              <a:defRPr/>
            </a:pPr>
            <a:r>
              <a:rPr lang="en-US" sz="2866" dirty="0">
                <a:solidFill>
                  <a:srgbClr val="000000"/>
                </a:solidFill>
                <a:latin typeface="Calibri"/>
              </a:rPr>
              <a:t>Java automatically </a:t>
            </a:r>
            <a:r>
              <a:rPr lang="en-US" sz="2866">
                <a:solidFill>
                  <a:srgbClr val="000000"/>
                </a:solidFill>
                <a:latin typeface="Calibri"/>
              </a:rPr>
              <a:t>initializes elements to </a:t>
            </a:r>
            <a:r>
              <a:rPr lang="en-US" sz="2866" b="1">
                <a:solidFill>
                  <a:srgbClr val="000000"/>
                </a:solidFill>
                <a:latin typeface="Calibri"/>
              </a:rPr>
              <a:t>0</a:t>
            </a:r>
            <a:r>
              <a:rPr lang="en-US" sz="2866">
                <a:solidFill>
                  <a:srgbClr val="000000"/>
                </a:solidFill>
                <a:latin typeface="Calibri"/>
              </a:rPr>
              <a:t>.</a:t>
            </a:r>
            <a:endParaRPr lang="en-US" sz="2866" dirty="0">
              <a:solidFill>
                <a:srgbClr val="000000"/>
              </a:solidFill>
              <a:latin typeface="Calibri"/>
            </a:endParaRPr>
          </a:p>
        </p:txBody>
      </p:sp>
      <p:cxnSp>
        <p:nvCxnSpPr>
          <p:cNvPr id="6" name="Straight Arrow Connector 5"/>
          <p:cNvCxnSpPr/>
          <p:nvPr/>
        </p:nvCxnSpPr>
        <p:spPr>
          <a:xfrm flipV="1">
            <a:off x="4412019" y="5271892"/>
            <a:ext cx="913881" cy="15724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7985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Accessing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a:t>
            </a:r>
            <a:r>
              <a:rPr lang="en-US" dirty="0">
                <a:solidFill>
                  <a:srgbClr val="008000"/>
                </a:solidFill>
                <a:latin typeface="Consolas" charset="0"/>
                <a:cs typeface="+mn-cs"/>
              </a:rPr>
              <a:t>   // get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println</a:t>
            </a:r>
            <a:r>
              <a:rPr lang="en-US" sz="2646" dirty="0">
                <a:latin typeface="Consolas" charset="0"/>
              </a:rPr>
              <a:t>(numbers[</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(numbers[9]);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(numbers[-1]);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C6397A6F-FEFD-BA47-92CD-9C02818F43B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7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37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lvl="1" eaLnBrk="1" hangingPunct="1">
              <a:lnSpc>
                <a:spcPct val="80000"/>
              </a:lnSpc>
              <a:buFont typeface="Wingdings" charset="0"/>
              <a:buNone/>
              <a:defRPr/>
            </a:pPr>
            <a:endParaRPr lang="en-US" sz="3086" dirty="0">
              <a:latin typeface="Consolas" charset="0"/>
            </a:endParaRPr>
          </a:p>
        </p:txBody>
      </p:sp>
      <p:sp>
        <p:nvSpPr>
          <p:cNvPr id="4" name="Title Placeholder 1">
            <a:extLst>
              <a:ext uri="{FF2B5EF4-FFF2-40B4-BE49-F238E27FC236}">
                <a16:creationId xmlns:a16="http://schemas.microsoft.com/office/drawing/2014/main" id="{100DB626-A09B-6747-8839-6124287826C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74404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int</a:t>
            </a:r>
            <a:r>
              <a:rPr lang="en-US" sz="2646" dirty="0">
                <a:latin typeface="Consolas" charset="0"/>
              </a:rPr>
              <a:t>[] numbers = </a:t>
            </a:r>
            <a:r>
              <a:rPr lang="en-US" sz="2646" b="1" dirty="0">
                <a:latin typeface="Consolas" charset="0"/>
              </a:rPr>
              <a:t>new</a:t>
            </a:r>
            <a:r>
              <a:rPr lang="en-US" sz="2646" dirty="0">
                <a:latin typeface="Consolas" charset="0"/>
              </a:rPr>
              <a:t> </a:t>
            </a:r>
            <a:r>
              <a:rPr lang="en-US" sz="2646" dirty="0" err="1">
                <a:latin typeface="Consolas" charset="0"/>
              </a:rPr>
              <a:t>int</a:t>
            </a:r>
            <a:r>
              <a:rPr lang="en-US" sz="2646" dirty="0">
                <a:latin typeface="Consolas" charset="0"/>
              </a:rPr>
              <a:t>[7];</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numbers[</a:t>
            </a:r>
            <a:r>
              <a:rPr lang="en-US" sz="2646" dirty="0" err="1">
                <a:latin typeface="Consolas" charset="0"/>
              </a:rPr>
              <a:t>i</a:t>
            </a:r>
            <a:r>
              <a:rPr lang="en-US" sz="2646" dirty="0">
                <a:latin typeface="Consolas" charset="0"/>
              </a:rPr>
              <a:t>] = </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numbers[8] = 2;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a:solidFill>
                  <a:srgbClr val="800000"/>
                </a:solidFill>
                <a:latin typeface="Consolas" charset="0"/>
              </a:rPr>
              <a:t>numbers[-1] = 5;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163F8536-867D-9A4C-B580-F1209AB0096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1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77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37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pic>
        <p:nvPicPr>
          <p:cNvPr id="13316" name="Picture 4" descr="codestepbystep-logo-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121" y="10499"/>
            <a:ext cx="587975" cy="587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1898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Length</a:t>
            </a:r>
          </a:p>
        </p:txBody>
      </p:sp>
      <p:sp>
        <p:nvSpPr>
          <p:cNvPr id="3" name="Content Placeholder 2"/>
          <p:cNvSpPr>
            <a:spLocks noGrp="1"/>
          </p:cNvSpPr>
          <p:nvPr>
            <p:ph idx="1"/>
          </p:nvPr>
        </p:nvSpPr>
        <p:spPr/>
        <p:txBody>
          <a:bodyPr/>
          <a:lstStyle/>
          <a:p>
            <a:pPr marL="0" indent="0">
              <a:buNone/>
            </a:pPr>
            <a:r>
              <a:rPr lang="en-US" dirty="0"/>
              <a:t>Similar to a String, you can get the length of an array by saying</a:t>
            </a:r>
          </a:p>
          <a:p>
            <a:pPr marL="0" indent="0">
              <a:buNone/>
            </a:pPr>
            <a:endParaRPr lang="en-US" dirty="0"/>
          </a:p>
          <a:p>
            <a:pPr marL="0" indent="0" algn="ctr">
              <a:buNone/>
            </a:pPr>
            <a:r>
              <a:rPr lang="en-US" sz="3086" b="1" i="1" dirty="0" err="1">
                <a:latin typeface="Consolas" charset="0"/>
                <a:ea typeface="Consolas" charset="0"/>
                <a:cs typeface="Consolas" charset="0"/>
              </a:rPr>
              <a:t>myArray</a:t>
            </a:r>
            <a:r>
              <a:rPr lang="en-US" sz="3086" dirty="0" err="1">
                <a:latin typeface="Consolas" charset="0"/>
                <a:ea typeface="Consolas" charset="0"/>
                <a:cs typeface="Consolas" charset="0"/>
              </a:rPr>
              <a:t>.length</a:t>
            </a:r>
            <a:endParaRPr lang="en-US" sz="3086" dirty="0">
              <a:latin typeface="Consolas" charset="0"/>
              <a:ea typeface="Consolas" charset="0"/>
              <a:cs typeface="Consolas" charset="0"/>
            </a:endParaRPr>
          </a:p>
          <a:p>
            <a:pPr marL="0" indent="0">
              <a:buNone/>
            </a:pPr>
            <a:endParaRPr lang="en-US" sz="3086" b="1" i="1" dirty="0">
              <a:latin typeface="Consolas" charset="0"/>
              <a:ea typeface="Consolas" charset="0"/>
              <a:cs typeface="Consolas" charset="0"/>
            </a:endParaRPr>
          </a:p>
          <a:p>
            <a:pPr marL="0" indent="0">
              <a:buNone/>
            </a:pPr>
            <a:r>
              <a:rPr lang="en-US" sz="3086" dirty="0"/>
              <a:t>Note that there are </a:t>
            </a:r>
            <a:r>
              <a:rPr lang="en-US" sz="3086" i="1" dirty="0"/>
              <a:t>no parentheses </a:t>
            </a:r>
            <a:r>
              <a:rPr lang="en-US" sz="3086" dirty="0"/>
              <a:t>at the end!</a:t>
            </a:r>
          </a:p>
          <a:p>
            <a:pPr marL="0" indent="0">
              <a:buNone/>
            </a:pPr>
            <a:endParaRPr lang="en-US" sz="3086" dirty="0"/>
          </a:p>
          <a:p>
            <a:pPr marL="0" indent="0">
              <a:buNone/>
            </a:pPr>
            <a:r>
              <a:rPr lang="en-US" sz="3086" b="1" dirty="0"/>
              <a:t>Practice:</a:t>
            </a:r>
          </a:p>
          <a:p>
            <a:r>
              <a:rPr lang="en-US" sz="3086" dirty="0"/>
              <a:t>What is the index of the </a:t>
            </a:r>
            <a:r>
              <a:rPr lang="en-US" sz="3086" i="1" dirty="0"/>
              <a:t>last element</a:t>
            </a:r>
            <a:r>
              <a:rPr lang="en-US" sz="3086" dirty="0"/>
              <a:t> of an array in terms of its length?</a:t>
            </a:r>
          </a:p>
          <a:p>
            <a:r>
              <a:rPr lang="en-US" sz="3086" dirty="0"/>
              <a:t>What is the index of the </a:t>
            </a:r>
            <a:r>
              <a:rPr lang="en-US" sz="3086" i="1" dirty="0"/>
              <a:t>middle element</a:t>
            </a:r>
            <a:r>
              <a:rPr lang="en-US" sz="3086" dirty="0"/>
              <a:t> of an array in terms of its length?</a:t>
            </a:r>
          </a:p>
          <a:p>
            <a:pPr marL="0" indent="0">
              <a:buNone/>
            </a:pPr>
            <a:endParaRPr lang="en-US" sz="3086" b="1" i="1" dirty="0">
              <a:latin typeface="Consolas" charset="0"/>
              <a:ea typeface="Consolas" charset="0"/>
              <a:cs typeface="Consolas" charset="0"/>
            </a:endParaRPr>
          </a:p>
        </p:txBody>
      </p:sp>
      <p:sp>
        <p:nvSpPr>
          <p:cNvPr id="4" name="Title Placeholder 1">
            <a:extLst>
              <a:ext uri="{FF2B5EF4-FFF2-40B4-BE49-F238E27FC236}">
                <a16:creationId xmlns:a16="http://schemas.microsoft.com/office/drawing/2014/main" id="{8B7D631B-BF5D-6946-894A-8B48AED5BE2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Getting “length”</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203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p:txBody>
      </p:sp>
      <p:sp>
        <p:nvSpPr>
          <p:cNvPr id="4" name="Title Placeholder 1">
            <a:extLst>
              <a:ext uri="{FF2B5EF4-FFF2-40B4-BE49-F238E27FC236}">
                <a16:creationId xmlns:a16="http://schemas.microsoft.com/office/drawing/2014/main" id="{D24CD6BA-6B6A-704C-B07F-A08F126C4C6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1135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efficiently initialize arrays.</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[8];</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graphicFrame>
        <p:nvGraphicFramePr>
          <p:cNvPr id="4" name="Group 4"/>
          <p:cNvGraphicFramePr>
            <a:graphicFrameLocks noGrp="1"/>
          </p:cNvGraphicFramePr>
          <p:nvPr/>
        </p:nvGraphicFramePr>
        <p:xfrm>
          <a:off x="1960445" y="5991742"/>
          <a:ext cx="5851747"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8</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95D2B6D3-A81C-DA45-A729-D062DBE5B0C6}"/>
              </a:ext>
            </a:extLst>
          </p:cNvPr>
          <p:cNvSpPr>
            <a:spLocks noGrp="1"/>
          </p:cNvSpPr>
          <p:nvPr>
            <p:ph type="title"/>
          </p:nvPr>
        </p:nvSpPr>
        <p:spPr/>
        <p:txBody>
          <a:bodyPr/>
          <a:lstStyle/>
          <a:p>
            <a:endParaRPr lang="en-US"/>
          </a:p>
        </p:txBody>
      </p:sp>
      <p:sp>
        <p:nvSpPr>
          <p:cNvPr id="7" name="Title Placeholder 1">
            <a:extLst>
              <a:ext uri="{FF2B5EF4-FFF2-40B4-BE49-F238E27FC236}">
                <a16:creationId xmlns:a16="http://schemas.microsoft.com/office/drawing/2014/main" id="{23D5BE26-0EA5-B645-BC1B-61353ED4C87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2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230312" y="2103437"/>
            <a:ext cx="7337108" cy="25353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dirty="0">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
        <p:nvSpPr>
          <p:cNvPr id="3" name="TextBox 2">
            <a:extLst>
              <a:ext uri="{FF2B5EF4-FFF2-40B4-BE49-F238E27FC236}">
                <a16:creationId xmlns:a16="http://schemas.microsoft.com/office/drawing/2014/main" id="{0B0CB754-5621-0F4E-B8BF-6E443CC10A7D}"/>
              </a:ext>
            </a:extLst>
          </p:cNvPr>
          <p:cNvSpPr txBox="1"/>
          <p:nvPr/>
        </p:nvSpPr>
        <p:spPr>
          <a:xfrm>
            <a:off x="2373312" y="5380037"/>
            <a:ext cx="5156348" cy="442237"/>
          </a:xfrm>
          <a:prstGeom prst="rect">
            <a:avLst/>
          </a:prstGeom>
          <a:noFill/>
        </p:spPr>
        <p:txBody>
          <a:bodyPr wrap="none" rtlCol="0">
            <a:spAutoFit/>
          </a:bodyPr>
          <a:lstStyle/>
          <a:p>
            <a:r>
              <a:rPr lang="en-US" sz="2400" dirty="0">
                <a:latin typeface="Times" pitchFamily="2" charset="0"/>
              </a:rPr>
              <a:t>Puzzle in Gold Bug by </a:t>
            </a:r>
            <a:r>
              <a:rPr lang="en-US" sz="2400" dirty="0">
                <a:solidFill>
                  <a:srgbClr val="000000"/>
                </a:solidFill>
                <a:latin typeface="Times" pitchFamily="2" charset="0"/>
              </a:rPr>
              <a:t>Edgar Allan Poe </a:t>
            </a:r>
            <a:endParaRPr lang="en-US" sz="2400" dirty="0">
              <a:latin typeface="Times" pitchFamily="2" charset="0"/>
            </a:endParaRPr>
          </a:p>
        </p:txBody>
      </p:sp>
    </p:spTree>
    <p:extLst>
      <p:ext uri="{BB962C8B-B14F-4D97-AF65-F5344CB8AC3E}">
        <p14:creationId xmlns:p14="http://schemas.microsoft.com/office/powerpoint/2010/main" val="2881789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read in numbers from the user:</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length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 of numbers? "</a:t>
            </a:r>
            <a:r>
              <a:rPr lang="en-US" sz="3086" dirty="0">
                <a:latin typeface="Consolas" charset="0"/>
                <a:ea typeface="Consolas" charset="0"/>
                <a:cs typeface="Consolas" charset="0"/>
              </a:rPr>
              <a:t>);</a:t>
            </a: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[length];</a:t>
            </a:r>
          </a:p>
          <a:p>
            <a:pPr marL="0" indent="0">
              <a:buNone/>
              <a:defRPr/>
            </a:pPr>
            <a:r>
              <a:rPr lang="en-US" sz="3086" b="1" dirty="0">
                <a:solidFill>
                  <a:srgbClr val="7030A0"/>
                </a:solidFill>
                <a:latin typeface="Consolas" charset="0"/>
                <a:ea typeface="Consolas" charset="0"/>
                <a:cs typeface="Consolas" charset="0"/>
              </a:rPr>
              <a:t>for</a:t>
            </a: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"Elem " </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a:solidFill>
                  <a:srgbClr val="0070C0"/>
                </a:solidFill>
                <a:latin typeface="Consolas" charset="0"/>
                <a:ea typeface="Consolas" charset="0"/>
                <a:cs typeface="Consolas" charset="0"/>
              </a:rPr>
              <a:t>": "</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sp>
        <p:nvSpPr>
          <p:cNvPr id="3" name="Title 2">
            <a:extLst>
              <a:ext uri="{FF2B5EF4-FFF2-40B4-BE49-F238E27FC236}">
                <a16:creationId xmlns:a16="http://schemas.microsoft.com/office/drawing/2014/main" id="{A011E3AF-671A-1E48-8B64-3DD38A239477}"/>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B9553FC4-FE2F-844E-AA8C-55DC2797261A}"/>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8986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Try it out! </a:t>
            </a:r>
            <a:r>
              <a:rPr lang="en-US" sz="3086" i="1" dirty="0"/>
              <a:t>sum up</a:t>
            </a:r>
            <a:r>
              <a:rPr lang="en-US" sz="3086" dirty="0"/>
              <a:t> all of an array’s elements.</a:t>
            </a:r>
          </a:p>
          <a:p>
            <a:pPr marL="0" indent="0">
              <a:buNone/>
              <a:defRPr/>
            </a:pPr>
            <a:endParaRPr lang="en-US" sz="3086" dirty="0"/>
          </a:p>
          <a:p>
            <a:pPr marL="0" indent="0">
              <a:buNone/>
              <a:defRPr/>
            </a:pPr>
            <a:r>
              <a:rPr lang="en-US" sz="3086" dirty="0">
                <a:solidFill>
                  <a:srgbClr val="00B050"/>
                </a:solidFill>
              </a:rPr>
              <a:t>// assume that the user has created </a:t>
            </a:r>
            <a:r>
              <a:rPr lang="en-US" sz="3086" dirty="0" err="1">
                <a:solidFill>
                  <a:srgbClr val="00B050"/>
                </a:solidFill>
                <a:latin typeface="Consolas" panose="020B0609020204030204" pitchFamily="49" charset="0"/>
                <a:cs typeface="Consolas" panose="020B0609020204030204" pitchFamily="49" charset="0"/>
              </a:rPr>
              <a:t>int</a:t>
            </a:r>
            <a:r>
              <a:rPr lang="en-US" sz="3086" dirty="0">
                <a:solidFill>
                  <a:srgbClr val="00B050"/>
                </a:solidFill>
                <a:latin typeface="Consolas" panose="020B0609020204030204" pitchFamily="49" charset="0"/>
                <a:cs typeface="Consolas" panose="020B0609020204030204" pitchFamily="49" charset="0"/>
              </a:rPr>
              <a:t>[] numbers</a:t>
            </a:r>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sum = 0;</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sum +=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a:p>
            <a:pPr marL="0" indent="0">
              <a:buNone/>
              <a:defRPr/>
            </a:pP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(sum);</a:t>
            </a:r>
          </a:p>
        </p:txBody>
      </p:sp>
      <p:sp>
        <p:nvSpPr>
          <p:cNvPr id="3" name="Title 2">
            <a:extLst>
              <a:ext uri="{FF2B5EF4-FFF2-40B4-BE49-F238E27FC236}">
                <a16:creationId xmlns:a16="http://schemas.microsoft.com/office/drawing/2014/main" id="{CBF4D737-C51A-F040-9D3B-42C792F6F878}"/>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74149D5B-8FC7-9647-8955-AC744956E38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342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endParaRPr lang="en-US" sz="3086" dirty="0">
              <a:latin typeface="Consolas" charset="0"/>
              <a:ea typeface="Consolas" charset="0"/>
              <a:cs typeface="Consolas" charset="0"/>
            </a:endParaRP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defRPr/>
            </a:pPr>
            <a:r>
              <a:rPr lang="en-US" sz="3086" dirty="0">
                <a:latin typeface="Consolas" charset="0"/>
                <a:ea typeface="Consolas" charset="0"/>
                <a:cs typeface="Consolas" charset="0"/>
              </a:rPr>
              <a:t>numbers[0] = 5;</a:t>
            </a:r>
          </a:p>
          <a:p>
            <a:pPr marL="0" indent="0">
              <a:buNone/>
              <a:defRPr/>
            </a:pPr>
            <a:r>
              <a:rPr lang="en-US" sz="3086" dirty="0">
                <a:latin typeface="Consolas" charset="0"/>
                <a:ea typeface="Consolas" charset="0"/>
                <a:cs typeface="Consolas" charset="0"/>
              </a:rPr>
              <a:t>numbers[1] = 32;</a:t>
            </a:r>
          </a:p>
          <a:p>
            <a:pPr marL="0" indent="0">
              <a:buNone/>
              <a:defRPr/>
            </a:pPr>
            <a:r>
              <a:rPr lang="en-US" sz="3086" dirty="0">
                <a:latin typeface="Consolas" charset="0"/>
                <a:ea typeface="Consolas" charset="0"/>
                <a:cs typeface="Consolas" charset="0"/>
              </a:rPr>
              <a:t>numbers[3] = 12;</a:t>
            </a:r>
          </a:p>
          <a:p>
            <a:pPr marL="0" indent="0">
              <a:buNone/>
              <a:defRPr/>
            </a:pPr>
            <a:r>
              <a:rPr lang="en-US" sz="3086" dirty="0">
                <a:latin typeface="Consolas" charset="0"/>
                <a:ea typeface="Consolas" charset="0"/>
                <a:cs typeface="Consolas" charset="0"/>
              </a:rPr>
              <a:t>...</a:t>
            </a: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This is tedious!</a:t>
            </a:r>
          </a:p>
        </p:txBody>
      </p:sp>
      <p:sp>
        <p:nvSpPr>
          <p:cNvPr id="4" name="Title Placeholder 1">
            <a:extLst>
              <a:ext uri="{FF2B5EF4-FFF2-40B4-BE49-F238E27FC236}">
                <a16:creationId xmlns:a16="http://schemas.microsoft.com/office/drawing/2014/main" id="{CF7F3D97-A2EE-B94A-A07E-5CCF847D3DD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Annoying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513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r>
              <a:rPr lang="en-US" sz="3086" dirty="0"/>
              <a:t>Luckily, Java has a special syntax for initializing arrays to hardcoded numbers.</a:t>
            </a:r>
          </a:p>
          <a:p>
            <a:pPr marL="0" indent="0">
              <a:buNone/>
              <a:defRPr/>
            </a:pPr>
            <a:endParaRPr lang="en-US" sz="3086" dirty="0">
              <a:latin typeface="Consolas" charset="0"/>
              <a:ea typeface="Consolas" charset="0"/>
              <a:cs typeface="Consolas" charset="0"/>
            </a:endParaRPr>
          </a:p>
          <a:p>
            <a:pPr>
              <a:buNone/>
              <a:defRPr/>
            </a:pPr>
            <a:r>
              <a:rPr lang="en-US" sz="3086" b="1" dirty="0">
                <a:latin typeface="Consolas" charset="0"/>
              </a:rPr>
              <a:t>	</a:t>
            </a:r>
            <a:r>
              <a:rPr lang="en-US" sz="3086" b="1" i="1" dirty="0">
                <a:latin typeface="Consolas" charset="0"/>
              </a:rPr>
              <a:t>type</a:t>
            </a:r>
            <a:r>
              <a:rPr lang="en-US" sz="3086" dirty="0">
                <a:latin typeface="Consolas" charset="0"/>
              </a:rPr>
              <a:t>[] </a:t>
            </a:r>
            <a:r>
              <a:rPr lang="en-US" sz="3086" b="1" i="1" dirty="0">
                <a:latin typeface="Consolas" charset="0"/>
              </a:rPr>
              <a:t>name</a:t>
            </a:r>
            <a:r>
              <a:rPr lang="en-US" sz="3086" dirty="0">
                <a:latin typeface="Consolas" charset="0"/>
              </a:rPr>
              <a:t> = { </a:t>
            </a:r>
            <a:r>
              <a:rPr lang="en-US" sz="3086" i="1" dirty="0">
                <a:latin typeface="Consolas" charset="0"/>
              </a:rPr>
              <a:t>elements </a:t>
            </a:r>
            <a:r>
              <a:rPr lang="en-US" sz="3086" dirty="0">
                <a:latin typeface="Consolas" charset="0"/>
              </a:rPr>
              <a:t>};</a:t>
            </a:r>
            <a:endParaRPr lang="en-US" sz="3086" dirty="0">
              <a:latin typeface="Consolas" charset="0"/>
              <a:ea typeface="Consolas" charset="0"/>
              <a:cs typeface="Consolas" charset="0"/>
            </a:endParaRP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 Java infers the array length</a:t>
            </a:r>
          </a:p>
          <a:p>
            <a:pPr marL="0" indent="0">
              <a:buNone/>
              <a:defRPr/>
            </a:pP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{5, 32, 12, 2, 1, -1, 9};</a:t>
            </a:r>
          </a:p>
        </p:txBody>
      </p:sp>
      <p:sp>
        <p:nvSpPr>
          <p:cNvPr id="4" name="Title Placeholder 1">
            <a:extLst>
              <a:ext uri="{FF2B5EF4-FFF2-40B4-BE49-F238E27FC236}">
                <a16:creationId xmlns:a16="http://schemas.microsoft.com/office/drawing/2014/main" id="{91809B72-DC87-C049-B381-4E627EECD0D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Fancy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0225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eaLnBrk="1" hangingPunct="1">
              <a:defRPr/>
            </a:pPr>
            <a:r>
              <a:rPr lang="en-US" dirty="0">
                <a:cs typeface="+mj-cs"/>
              </a:rPr>
              <a:t>Limitations of Arrays</a:t>
            </a:r>
          </a:p>
        </p:txBody>
      </p:sp>
      <p:sp>
        <p:nvSpPr>
          <p:cNvPr id="1492995" name="Rectangle 3"/>
          <p:cNvSpPr>
            <a:spLocks noGrp="1" noChangeArrowheads="1"/>
          </p:cNvSpPr>
          <p:nvPr>
            <p:ph type="body" idx="1"/>
          </p:nvPr>
        </p:nvSpPr>
        <p:spPr/>
        <p:txBody>
          <a:bodyPr/>
          <a:lstStyle/>
          <a:p>
            <a:pPr eaLnBrk="1" hangingPunct="1">
              <a:defRPr/>
            </a:pPr>
            <a:r>
              <a:rPr lang="en-US" sz="2866" dirty="0"/>
              <a:t>An array’s length is </a:t>
            </a:r>
            <a:r>
              <a:rPr lang="en-US" sz="2866" b="1" dirty="0"/>
              <a:t>fixed</a:t>
            </a:r>
            <a:r>
              <a:rPr lang="en-US" sz="2866" dirty="0"/>
              <a:t>.  You cannot resize an existing array:</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 = </a:t>
            </a:r>
            <a:r>
              <a:rPr lang="en-US" sz="2866" b="1" dirty="0">
                <a:solidFill>
                  <a:srgbClr val="7030A0"/>
                </a:solidFill>
                <a:latin typeface="Consolas" charset="0"/>
              </a:rPr>
              <a:t>new </a:t>
            </a:r>
            <a:r>
              <a:rPr lang="en-US" sz="2866" b="1" dirty="0" err="1">
                <a:solidFill>
                  <a:srgbClr val="7030A0"/>
                </a:solidFill>
                <a:latin typeface="Consolas" charset="0"/>
              </a:rPr>
              <a:t>int</a:t>
            </a:r>
            <a:r>
              <a:rPr lang="en-US" sz="2866" dirty="0">
                <a:latin typeface="Consolas" charset="0"/>
              </a:rPr>
              <a:t>[4];</a:t>
            </a:r>
          </a:p>
          <a:p>
            <a:pPr lvl="1" eaLnBrk="1" hangingPunct="1">
              <a:lnSpc>
                <a:spcPct val="70000"/>
              </a:lnSpc>
              <a:buFontTx/>
              <a:buNone/>
              <a:defRPr/>
            </a:pPr>
            <a:r>
              <a:rPr lang="en-US" sz="2866" b="1" dirty="0" err="1">
                <a:solidFill>
                  <a:srgbClr val="800000"/>
                </a:solidFill>
                <a:latin typeface="Consolas" charset="0"/>
              </a:rPr>
              <a:t>a.length</a:t>
            </a:r>
            <a:r>
              <a:rPr lang="en-US" sz="2866" b="1" dirty="0">
                <a:solidFill>
                  <a:srgbClr val="800000"/>
                </a:solidFill>
                <a:latin typeface="Consolas" charset="0"/>
              </a:rPr>
              <a:t> = 10;</a:t>
            </a:r>
            <a:r>
              <a:rPr lang="en-US" sz="2866" dirty="0">
                <a:latin typeface="Consolas" charset="0"/>
              </a:rPr>
              <a:t>                    </a:t>
            </a:r>
            <a:r>
              <a:rPr lang="en-US" sz="2866" dirty="0">
                <a:solidFill>
                  <a:srgbClr val="008000"/>
                </a:solidFill>
                <a:latin typeface="Consolas" charset="0"/>
              </a:rPr>
              <a:t>// error</a:t>
            </a:r>
          </a:p>
          <a:p>
            <a:pPr lvl="1" eaLnBrk="1" hangingPunct="1">
              <a:lnSpc>
                <a:spcPct val="70000"/>
              </a:lnSpc>
              <a:buFontTx/>
              <a:buNone/>
              <a:defRPr/>
            </a:pPr>
            <a:endParaRPr lang="en-US" dirty="0">
              <a:latin typeface="Consolas" charset="0"/>
            </a:endParaRPr>
          </a:p>
          <a:p>
            <a:pPr eaLnBrk="1" hangingPunct="1">
              <a:defRPr/>
            </a:pPr>
            <a:r>
              <a:rPr lang="en-US" sz="2866" dirty="0"/>
              <a:t>You cannot compare arrays with </a:t>
            </a:r>
            <a:r>
              <a:rPr lang="en-US" sz="2866" dirty="0">
                <a:latin typeface="Consolas" charset="0"/>
              </a:rPr>
              <a:t>==</a:t>
            </a:r>
            <a:r>
              <a:rPr lang="en-US" sz="2866" dirty="0"/>
              <a:t> or </a:t>
            </a:r>
            <a:r>
              <a:rPr lang="en-US" sz="2866" dirty="0">
                <a:latin typeface="Consolas" charset="0"/>
              </a:rPr>
              <a:t>equals</a:t>
            </a:r>
            <a:r>
              <a:rPr lang="en-US" sz="2866" dirty="0"/>
              <a:t> :</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a1 = {42, -7, 1, 15};</a:t>
            </a: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a2 = {42, -7, 1, 15};</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 == 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a1.equals(a2)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endParaRPr lang="en-US" dirty="0">
              <a:latin typeface="Consolas" charset="0"/>
            </a:endParaRPr>
          </a:p>
          <a:p>
            <a:pPr eaLnBrk="1" hangingPunct="1">
              <a:defRPr/>
            </a:pPr>
            <a:r>
              <a:rPr lang="en-US" sz="2866" dirty="0"/>
              <a:t>An array does not know how to print itself:</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dirty="0" err="1">
                <a:latin typeface="Consolas" charset="0"/>
              </a:rPr>
              <a:t>println</a:t>
            </a:r>
            <a:r>
              <a:rPr lang="en-US" sz="2866" dirty="0">
                <a:latin typeface="Consolas" charset="0"/>
              </a:rPr>
              <a:t>(a1);                    </a:t>
            </a:r>
            <a:r>
              <a:rPr lang="en-US" sz="2866" dirty="0">
                <a:solidFill>
                  <a:srgbClr val="008000"/>
                </a:solidFill>
                <a:latin typeface="Consolas" charset="0"/>
              </a:rPr>
              <a:t>// [I@98f8c4]</a:t>
            </a:r>
          </a:p>
        </p:txBody>
      </p:sp>
      <p:sp>
        <p:nvSpPr>
          <p:cNvPr id="4" name="Title Placeholder 1">
            <a:extLst>
              <a:ext uri="{FF2B5EF4-FFF2-40B4-BE49-F238E27FC236}">
                <a16:creationId xmlns:a16="http://schemas.microsoft.com/office/drawing/2014/main" id="{2621C7CF-E3F2-2447-BF4C-05E31258B6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Limitations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29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29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9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29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99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29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pPr eaLnBrk="1" hangingPunct="1">
              <a:defRPr/>
            </a:pPr>
            <a:r>
              <a:rPr lang="en-US" sz="4409" dirty="0"/>
              <a:t>Arrays Methods To The Rescue!</a:t>
            </a:r>
          </a:p>
        </p:txBody>
      </p:sp>
      <p:sp>
        <p:nvSpPr>
          <p:cNvPr id="1556483" name="Rectangle 3"/>
          <p:cNvSpPr>
            <a:spLocks noGrp="1" noChangeArrowheads="1"/>
          </p:cNvSpPr>
          <p:nvPr>
            <p:ph type="body" idx="1"/>
          </p:nvPr>
        </p:nvSpPr>
        <p:spPr/>
        <p:txBody>
          <a:bodyPr/>
          <a:lstStyle/>
          <a:p>
            <a:pPr eaLnBrk="1" hangingPunct="1">
              <a:defRPr/>
            </a:pPr>
            <a:r>
              <a:rPr lang="en-US" dirty="0">
                <a:cs typeface="+mn-cs"/>
              </a:rPr>
              <a:t>The class </a:t>
            </a:r>
            <a:r>
              <a:rPr lang="en-US" dirty="0">
                <a:latin typeface="Consolas" charset="0"/>
                <a:cs typeface="+mn-cs"/>
              </a:rPr>
              <a:t>Arrays</a:t>
            </a:r>
            <a:r>
              <a:rPr lang="en-US" dirty="0">
                <a:cs typeface="+mn-cs"/>
              </a:rPr>
              <a:t> in package </a:t>
            </a:r>
            <a:r>
              <a:rPr lang="en-US" dirty="0" err="1">
                <a:latin typeface="Consolas" charset="0"/>
                <a:cs typeface="+mn-cs"/>
              </a:rPr>
              <a:t>java.util</a:t>
            </a:r>
            <a:r>
              <a:rPr lang="en-US" dirty="0">
                <a:cs typeface="+mn-cs"/>
              </a:rPr>
              <a:t> has useful methods for manipulating arrays:</a:t>
            </a:r>
          </a:p>
        </p:txBody>
      </p:sp>
      <p:graphicFrame>
        <p:nvGraphicFramePr>
          <p:cNvPr id="1556512" name="Group 32"/>
          <p:cNvGraphicFramePr>
            <a:graphicFrameLocks noGrp="1"/>
          </p:cNvGraphicFramePr>
          <p:nvPr/>
        </p:nvGraphicFramePr>
        <p:xfrm>
          <a:off x="84525" y="2540890"/>
          <a:ext cx="9911574" cy="3784506"/>
        </p:xfrm>
        <a:graphic>
          <a:graphicData uri="http://schemas.openxmlformats.org/drawingml/2006/table">
            <a:tbl>
              <a:tblPr/>
              <a:tblGrid>
                <a:gridCol w="4871791">
                  <a:extLst>
                    <a:ext uri="{9D8B030D-6E8A-4147-A177-3AD203B41FA5}">
                      <a16:colId xmlns:a16="http://schemas.microsoft.com/office/drawing/2014/main" val="20000"/>
                    </a:ext>
                  </a:extLst>
                </a:gridCol>
                <a:gridCol w="5039783">
                  <a:extLst>
                    <a:ext uri="{9D8B030D-6E8A-4147-A177-3AD203B41FA5}">
                      <a16:colId xmlns:a16="http://schemas.microsoft.com/office/drawing/2014/main" val="20001"/>
                    </a:ext>
                  </a:extLst>
                </a:gridCol>
              </a:tblGrid>
              <a:tr h="436746">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Method name</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Description</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Arrays.binarySearch(</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the index of the given value in a </a:t>
                      </a:r>
                      <a:r>
                        <a:rPr kumimoji="0" lang="en-US" sz="2000" b="0" i="1" u="none" strike="noStrike" cap="none" normalizeH="0" baseline="0">
                          <a:ln>
                            <a:noFill/>
                          </a:ln>
                          <a:solidFill>
                            <a:schemeClr val="tx1"/>
                          </a:solidFill>
                          <a:effectLst/>
                          <a:latin typeface="Calibri" charset="0"/>
                          <a:ea typeface="ＭＳ Ｐゴシック" charset="0"/>
                          <a:cs typeface="Times New Roman" charset="0"/>
                        </a:rPr>
                        <a:t>sorted</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array (or &lt; 0 if not found)</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Arrays.copyOf(</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length</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new copy of array of given length</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Arrays.equals(</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array1</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array2</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true</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if the two arrays contain same elements in the same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Arrays.fill(</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sets every element to the given value</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Arrays.sort(</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arranges the elements into sorted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Arrays.toString(</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string representing the array, such as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"[10, 30, -25, 17]"</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 name="Title Placeholder 1">
            <a:extLst>
              <a:ext uri="{FF2B5EF4-FFF2-40B4-BE49-F238E27FC236}">
                <a16:creationId xmlns:a16="http://schemas.microsoft.com/office/drawing/2014/main" id="{723F6346-9F66-1541-9842-3A351759916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08123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7507" name="Rectangle 3"/>
          <p:cNvSpPr>
            <a:spLocks noGrp="1" noChangeArrowheads="1"/>
          </p:cNvSpPr>
          <p:nvPr>
            <p:ph type="body" idx="1"/>
          </p:nvPr>
        </p:nvSpPr>
        <p:spPr/>
        <p:txBody>
          <a:bodyPr/>
          <a:lstStyle/>
          <a:p>
            <a:pPr marL="0" indent="0">
              <a:buNone/>
              <a:defRPr/>
            </a:pPr>
            <a:r>
              <a:rPr lang="en-US" sz="3086" dirty="0" err="1">
                <a:latin typeface="Consolas" charset="0"/>
              </a:rPr>
              <a:t>Arrays.toString</a:t>
            </a:r>
            <a:r>
              <a:rPr lang="en-US" sz="3086" dirty="0"/>
              <a:t> accepts an array as a parameter and returns a string representation of its elements.</a:t>
            </a:r>
          </a:p>
          <a:p>
            <a:pPr lvl="1" eaLnBrk="1" hangingPunct="1">
              <a:buFontTx/>
              <a:buNone/>
              <a:defRPr/>
            </a:pPr>
            <a:endParaRPr lang="en-US" sz="3086" dirty="0">
              <a:latin typeface="Consolas" charset="0"/>
            </a:endParaRPr>
          </a:p>
          <a:p>
            <a:pPr lvl="1" eaLnBrk="1" hangingPunct="1">
              <a:buFontTx/>
              <a:buNone/>
              <a:defRPr/>
            </a:pPr>
            <a:r>
              <a:rPr lang="en-US" sz="3086" dirty="0">
                <a:latin typeface="Consolas" charset="0"/>
              </a:rPr>
              <a:t>  </a:t>
            </a:r>
            <a:r>
              <a:rPr lang="en-US" sz="3086" b="1" dirty="0" err="1">
                <a:solidFill>
                  <a:srgbClr val="7030A0"/>
                </a:solidFill>
                <a:latin typeface="Consolas" charset="0"/>
              </a:rPr>
              <a:t>int</a:t>
            </a:r>
            <a:r>
              <a:rPr lang="en-US" sz="3086" dirty="0">
                <a:latin typeface="Consolas" charset="0"/>
              </a:rPr>
              <a:t>[] e = {0, 2, 4, 6, 8};</a:t>
            </a:r>
          </a:p>
          <a:p>
            <a:pPr lvl="1" eaLnBrk="1" hangingPunct="1">
              <a:buFont typeface="Wingdings" charset="0"/>
              <a:buNone/>
              <a:defRPr/>
            </a:pPr>
            <a:r>
              <a:rPr lang="en-US" sz="3086" dirty="0">
                <a:latin typeface="Consolas" charset="0"/>
              </a:rPr>
              <a:t>  e[1] = e[3] + e[4]; </a:t>
            </a:r>
          </a:p>
          <a:p>
            <a:pPr lvl="1" eaLnBrk="1" hangingPunct="1">
              <a:buFont typeface="Wingdings" charset="0"/>
              <a:buNone/>
              <a:defRPr/>
            </a:pPr>
            <a:r>
              <a:rPr lang="en-US" sz="3086" dirty="0">
                <a:latin typeface="Consolas" charset="0"/>
              </a:rPr>
              <a:t>  </a:t>
            </a:r>
            <a:r>
              <a:rPr lang="en-US" sz="3086" dirty="0" err="1">
                <a:latin typeface="Consolas" charset="0"/>
              </a:rPr>
              <a:t>println</a:t>
            </a:r>
            <a:r>
              <a:rPr lang="en-US" sz="3086" dirty="0">
                <a:latin typeface="Consolas" charset="0"/>
              </a:rPr>
              <a:t>(</a:t>
            </a:r>
            <a:r>
              <a:rPr lang="en-US" sz="3086" dirty="0">
                <a:solidFill>
                  <a:srgbClr val="0070C0"/>
                </a:solidFill>
                <a:latin typeface="Consolas" charset="0"/>
              </a:rPr>
              <a:t>"e is " </a:t>
            </a:r>
            <a:r>
              <a:rPr lang="en-US" sz="3086" dirty="0">
                <a:latin typeface="Consolas" charset="0"/>
              </a:rPr>
              <a:t>+ </a:t>
            </a:r>
            <a:r>
              <a:rPr lang="en-US" sz="3086" b="1" dirty="0" err="1">
                <a:latin typeface="Consolas" charset="0"/>
              </a:rPr>
              <a:t>Arrays.toString</a:t>
            </a:r>
            <a:r>
              <a:rPr lang="en-US" sz="3086" b="1" dirty="0">
                <a:latin typeface="Consolas" charset="0"/>
              </a:rPr>
              <a:t>(e)</a:t>
            </a:r>
            <a:r>
              <a:rPr lang="en-US" sz="3086" dirty="0">
                <a:latin typeface="Consolas" charset="0"/>
              </a:rPr>
              <a:t>);</a:t>
            </a:r>
          </a:p>
          <a:p>
            <a:pPr lvl="1" eaLnBrk="1" hangingPunct="1">
              <a:buFont typeface="Wingdings" charset="0"/>
              <a:buNone/>
              <a:defRPr/>
            </a:pPr>
            <a:endParaRPr lang="en-US" sz="3086" dirty="0">
              <a:latin typeface="Consolas" charset="0"/>
            </a:endParaRPr>
          </a:p>
          <a:p>
            <a:pPr lvl="1" eaLnBrk="1" hangingPunct="1">
              <a:buFont typeface="Wingdings" charset="0"/>
              <a:buNone/>
              <a:defRPr/>
            </a:pPr>
            <a:r>
              <a:rPr lang="en-US" sz="3086" dirty="0"/>
              <a:t>	Output:</a:t>
            </a:r>
          </a:p>
          <a:p>
            <a:pPr lvl="1" eaLnBrk="1" hangingPunct="1">
              <a:buFont typeface="Wingdings" charset="0"/>
              <a:buNone/>
              <a:defRPr/>
            </a:pPr>
            <a:r>
              <a:rPr lang="en-US" sz="3086" dirty="0">
                <a:latin typeface="Courier New" charset="0"/>
              </a:rPr>
              <a:t>	</a:t>
            </a:r>
            <a:r>
              <a:rPr lang="en-US" sz="3086" dirty="0">
                <a:latin typeface="Consolas" charset="0"/>
              </a:rPr>
              <a:t>e is [0, 14, 4, 6, 8]</a:t>
            </a:r>
          </a:p>
        </p:txBody>
      </p:sp>
      <p:sp>
        <p:nvSpPr>
          <p:cNvPr id="3" name="Title 2">
            <a:extLst>
              <a:ext uri="{FF2B5EF4-FFF2-40B4-BE49-F238E27FC236}">
                <a16:creationId xmlns:a16="http://schemas.microsoft.com/office/drawing/2014/main" id="{977F5827-0D79-D844-920C-0AB4D06086A4}"/>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48116287-3716-F740-9968-CD099A6012C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82186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endParaRPr lang="en-US" sz="3086" dirty="0"/>
          </a:p>
          <a:p>
            <a:pPr marL="0" indent="0">
              <a:buNone/>
            </a:pPr>
            <a:r>
              <a:rPr lang="en-US" sz="3086" b="1" dirty="0">
                <a:solidFill>
                  <a:srgbClr val="7030A0"/>
                </a:solidFill>
                <a:latin typeface="Consolas" charset="0"/>
                <a:ea typeface="Consolas" charset="0"/>
                <a:cs typeface="Consolas" charset="0"/>
              </a:rPr>
              <a:t>private</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sumArray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makeSpecialArray</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return</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myArray</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1B81C15-A853-2C4A-B3C5-E3B9DDD1988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41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r>
              <a:rPr lang="en-US" sz="3086" dirty="0"/>
              <a:t>However, arrays are </a:t>
            </a:r>
            <a:r>
              <a:rPr lang="en-US" sz="3086" b="1" dirty="0"/>
              <a:t>objects</a:t>
            </a:r>
            <a:r>
              <a:rPr lang="en-US" sz="3086" dirty="0"/>
              <a:t>, so per </a:t>
            </a:r>
            <a:r>
              <a:rPr lang="en-US" sz="3086" u="sng" dirty="0"/>
              <a:t>A Variable Origin Story</a:t>
            </a:r>
            <a:r>
              <a:rPr lang="en-US" sz="3086" dirty="0"/>
              <a:t>, an array variable box actually stores its </a:t>
            </a:r>
            <a:r>
              <a:rPr lang="en-US" sz="3086" i="1" dirty="0"/>
              <a:t>location</a:t>
            </a:r>
            <a:r>
              <a:rPr lang="en-US" sz="3086" dirty="0"/>
              <a:t>.</a:t>
            </a:r>
          </a:p>
          <a:p>
            <a:r>
              <a:rPr lang="en-US" sz="3086" dirty="0"/>
              <a:t>This means changes to an array passed as a parameter </a:t>
            </a:r>
            <a:r>
              <a:rPr lang="en-US" sz="3086" i="1" dirty="0"/>
              <a:t>affect the original array</a:t>
            </a:r>
            <a:r>
              <a:rPr lang="en-US" sz="3086" dirty="0"/>
              <a:t>!</a:t>
            </a:r>
          </a:p>
        </p:txBody>
      </p:sp>
    </p:spTree>
    <p:extLst>
      <p:ext uri="{BB962C8B-B14F-4D97-AF65-F5344CB8AC3E}">
        <p14:creationId xmlns:p14="http://schemas.microsoft.com/office/powerpoint/2010/main" val="37383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Pass By Reference</a:t>
            </a:r>
          </a:p>
        </p:txBody>
      </p:sp>
      <p:sp>
        <p:nvSpPr>
          <p:cNvPr id="3" name="Content Placeholder 2"/>
          <p:cNvSpPr>
            <a:spLocks noGrp="1"/>
          </p:cNvSpPr>
          <p:nvPr>
            <p:ph idx="1"/>
          </p:nvPr>
        </p:nvSpPr>
        <p:spPr/>
        <p:txBody>
          <a:bodyPr/>
          <a:lstStyle/>
          <a:p>
            <a:pPr marL="0" indent="0">
              <a:buNone/>
            </a:pPr>
            <a:r>
              <a:rPr lang="en-US" sz="3086" b="1" dirty="0">
                <a:solidFill>
                  <a:srgbClr val="7030A0"/>
                </a:solidFill>
                <a:latin typeface="Consolas" charset="0"/>
                <a:ea typeface="Consolas" charset="0"/>
                <a:cs typeface="Consolas" charset="0"/>
              </a:rPr>
              <a:t>public void </a:t>
            </a:r>
            <a:r>
              <a:rPr lang="en-US" sz="3086" dirty="0">
                <a:latin typeface="Consolas" charset="0"/>
                <a:ea typeface="Consolas" charset="0"/>
                <a:cs typeface="Consolas" charset="0"/>
              </a:rPr>
              <a:t>run() {</a:t>
            </a:r>
            <a:br>
              <a:rPr lang="en-US" sz="3086" dirty="0">
                <a:latin typeface="Consolas" charset="0"/>
                <a:ea typeface="Consolas" charset="0"/>
                <a:cs typeface="Consolas" charset="0"/>
              </a:rPr>
            </a:b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a:t>
            </a:r>
            <a:r>
              <a:rPr lang="en-US" sz="3086" dirty="0" err="1">
                <a:latin typeface="Consolas" charset="0"/>
                <a:ea typeface="Consolas" charset="0"/>
                <a:cs typeface="Consolas" charset="0"/>
              </a:rPr>
              <a:t>Arrays.toString</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void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arr.length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Tree>
    <p:extLst>
      <p:ext uri="{BB962C8B-B14F-4D97-AF65-F5344CB8AC3E}">
        <p14:creationId xmlns:p14="http://schemas.microsoft.com/office/powerpoint/2010/main" val="56052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
        <p:nvSpPr>
          <p:cNvPr id="2" name="Rounded Rectangle 1">
            <a:extLst>
              <a:ext uri="{FF2B5EF4-FFF2-40B4-BE49-F238E27FC236}">
                <a16:creationId xmlns:a16="http://schemas.microsoft.com/office/drawing/2014/main" id="{8A8877CB-6F4B-5148-B9FB-EE8BF0CD000B}"/>
              </a:ext>
            </a:extLst>
          </p:cNvPr>
          <p:cNvSpPr/>
          <p:nvPr/>
        </p:nvSpPr>
        <p:spPr>
          <a:xfrm>
            <a:off x="239712" y="11128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2583-D903-0B4E-AD1F-F753FCEDD2E8}"/>
              </a:ext>
            </a:extLst>
          </p:cNvPr>
          <p:cNvSpPr txBox="1"/>
          <p:nvPr/>
        </p:nvSpPr>
        <p:spPr>
          <a:xfrm>
            <a:off x="4583112" y="1341437"/>
            <a:ext cx="1620957"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String?</a:t>
            </a:r>
          </a:p>
        </p:txBody>
      </p:sp>
      <p:sp>
        <p:nvSpPr>
          <p:cNvPr id="5" name="TextBox 4">
            <a:extLst>
              <a:ext uri="{FF2B5EF4-FFF2-40B4-BE49-F238E27FC236}">
                <a16:creationId xmlns:a16="http://schemas.microsoft.com/office/drawing/2014/main" id="{F486B55C-5BDC-0C4E-9AA7-E0DD27E1B123}"/>
              </a:ext>
            </a:extLst>
          </p:cNvPr>
          <p:cNvSpPr txBox="1"/>
          <p:nvPr/>
        </p:nvSpPr>
        <p:spPr>
          <a:xfrm>
            <a:off x="4583112" y="1798637"/>
            <a:ext cx="2973891"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 + x</a:t>
            </a:r>
          </a:p>
        </p:txBody>
      </p:sp>
      <p:sp>
        <p:nvSpPr>
          <p:cNvPr id="9" name="Rounded Rectangle 8">
            <a:extLst>
              <a:ext uri="{FF2B5EF4-FFF2-40B4-BE49-F238E27FC236}">
                <a16:creationId xmlns:a16="http://schemas.microsoft.com/office/drawing/2014/main" id="{62CBB5D5-D692-074E-9D43-A10A20059989}"/>
              </a:ext>
            </a:extLst>
          </p:cNvPr>
          <p:cNvSpPr/>
          <p:nvPr/>
        </p:nvSpPr>
        <p:spPr>
          <a:xfrm>
            <a:off x="239712" y="29416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27252-D134-E142-9CFB-70A944AAC3E0}"/>
              </a:ext>
            </a:extLst>
          </p:cNvPr>
          <p:cNvSpPr txBox="1"/>
          <p:nvPr/>
        </p:nvSpPr>
        <p:spPr>
          <a:xfrm>
            <a:off x="291861" y="3094037"/>
            <a:ext cx="1620957" cy="349968"/>
          </a:xfrm>
          <a:prstGeom prst="rect">
            <a:avLst/>
          </a:prstGeom>
          <a:noFill/>
        </p:spPr>
        <p:txBody>
          <a:bodyPr wrap="none" rtlCol="0">
            <a:spAutoFit/>
          </a:bodyPr>
          <a:lstStyle/>
          <a:p>
            <a:r>
              <a:rPr lang="en-US" b="1" dirty="0">
                <a:solidFill>
                  <a:srgbClr val="0432FF"/>
                </a:solidFill>
              </a:rPr>
              <a:t>String to </a:t>
            </a:r>
            <a:r>
              <a:rPr lang="en-US" b="1" dirty="0" err="1">
                <a:solidFill>
                  <a:srgbClr val="0432FF"/>
                </a:solidFill>
              </a:rPr>
              <a:t>int</a:t>
            </a:r>
            <a:r>
              <a:rPr lang="en-US" b="1" dirty="0">
                <a:solidFill>
                  <a:srgbClr val="0432FF"/>
                </a:solidFill>
              </a:rPr>
              <a:t>?</a:t>
            </a:r>
          </a:p>
        </p:txBody>
      </p:sp>
      <p:sp>
        <p:nvSpPr>
          <p:cNvPr id="11" name="TextBox 10">
            <a:extLst>
              <a:ext uri="{FF2B5EF4-FFF2-40B4-BE49-F238E27FC236}">
                <a16:creationId xmlns:a16="http://schemas.microsoft.com/office/drawing/2014/main" id="{453E4890-CE45-5741-B44A-9346E53588D2}"/>
              </a:ext>
            </a:extLst>
          </p:cNvPr>
          <p:cNvSpPr txBox="1"/>
          <p:nvPr/>
        </p:nvSpPr>
        <p:spPr>
          <a:xfrm>
            <a:off x="291861" y="3551237"/>
            <a:ext cx="408958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a:t>
            </a:r>
            <a:r>
              <a:rPr lang="en-US" dirty="0" err="1">
                <a:latin typeface="Menlo" panose="020B0609030804020204" pitchFamily="49" charset="0"/>
                <a:ea typeface="Menlo" panose="020B0609030804020204" pitchFamily="49" charset="0"/>
                <a:cs typeface="Menlo" panose="020B0609030804020204" pitchFamily="49" charset="0"/>
              </a:rPr>
              <a:t>Integer.parseInt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13" name="TextBox 12">
            <a:extLst>
              <a:ext uri="{FF2B5EF4-FFF2-40B4-BE49-F238E27FC236}">
                <a16:creationId xmlns:a16="http://schemas.microsoft.com/office/drawing/2014/main" id="{F7BE364A-1F52-8646-8D05-FD68FBAB468E}"/>
              </a:ext>
            </a:extLst>
          </p:cNvPr>
          <p:cNvSpPr txBox="1"/>
          <p:nvPr/>
        </p:nvSpPr>
        <p:spPr>
          <a:xfrm>
            <a:off x="392112" y="1265237"/>
            <a:ext cx="1710725"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double?</a:t>
            </a:r>
          </a:p>
        </p:txBody>
      </p:sp>
      <p:sp>
        <p:nvSpPr>
          <p:cNvPr id="14" name="TextBox 13">
            <a:extLst>
              <a:ext uri="{FF2B5EF4-FFF2-40B4-BE49-F238E27FC236}">
                <a16:creationId xmlns:a16="http://schemas.microsoft.com/office/drawing/2014/main" id="{5E86763F-F701-F448-8C5A-01CCF613D945}"/>
              </a:ext>
            </a:extLst>
          </p:cNvPr>
          <p:cNvSpPr txBox="1"/>
          <p:nvPr/>
        </p:nvSpPr>
        <p:spPr>
          <a:xfrm>
            <a:off x="392112" y="1722437"/>
            <a:ext cx="2416046"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double </a:t>
            </a:r>
            <a:r>
              <a:rPr lang="en-US" dirty="0" err="1">
                <a:latin typeface="Menlo" panose="020B0609030804020204" pitchFamily="49" charset="0"/>
                <a:ea typeface="Menlo" panose="020B0609030804020204" pitchFamily="49" charset="0"/>
                <a:cs typeface="Menlo" panose="020B0609030804020204" pitchFamily="49" charset="0"/>
              </a:rPr>
              <a:t>xDbl</a:t>
            </a:r>
            <a:r>
              <a:rPr lang="en-US" dirty="0">
                <a:latin typeface="Menlo" panose="020B0609030804020204" pitchFamily="49" charset="0"/>
                <a:ea typeface="Menlo" panose="020B0609030804020204" pitchFamily="49" charset="0"/>
                <a:cs typeface="Menlo" panose="020B0609030804020204" pitchFamily="49" charset="0"/>
              </a:rPr>
              <a:t> = x;</a:t>
            </a:r>
          </a:p>
        </p:txBody>
      </p:sp>
      <p:sp>
        <p:nvSpPr>
          <p:cNvPr id="15" name="TextBox 14">
            <a:extLst>
              <a:ext uri="{FF2B5EF4-FFF2-40B4-BE49-F238E27FC236}">
                <a16:creationId xmlns:a16="http://schemas.microsoft.com/office/drawing/2014/main" id="{342CC827-D1A2-8142-9E6F-EF73BFCF1A13}"/>
              </a:ext>
            </a:extLst>
          </p:cNvPr>
          <p:cNvSpPr txBox="1"/>
          <p:nvPr/>
        </p:nvSpPr>
        <p:spPr>
          <a:xfrm>
            <a:off x="4635261" y="3094037"/>
            <a:ext cx="2095445" cy="349968"/>
          </a:xfrm>
          <a:prstGeom prst="rect">
            <a:avLst/>
          </a:prstGeom>
          <a:noFill/>
        </p:spPr>
        <p:txBody>
          <a:bodyPr wrap="none" rtlCol="0">
            <a:spAutoFit/>
          </a:bodyPr>
          <a:lstStyle/>
          <a:p>
            <a:r>
              <a:rPr lang="en-US" b="1" dirty="0">
                <a:solidFill>
                  <a:srgbClr val="0432FF"/>
                </a:solidFill>
              </a:rPr>
              <a:t>String to double?</a:t>
            </a:r>
          </a:p>
        </p:txBody>
      </p:sp>
      <p:sp>
        <p:nvSpPr>
          <p:cNvPr id="16" name="TextBox 15">
            <a:extLst>
              <a:ext uri="{FF2B5EF4-FFF2-40B4-BE49-F238E27FC236}">
                <a16:creationId xmlns:a16="http://schemas.microsoft.com/office/drawing/2014/main" id="{96C5D656-BDAD-554D-8EFC-FA9D67DD9FDA}"/>
              </a:ext>
            </a:extLst>
          </p:cNvPr>
          <p:cNvSpPr txBox="1"/>
          <p:nvPr/>
        </p:nvSpPr>
        <p:spPr>
          <a:xfrm>
            <a:off x="4635641" y="3551237"/>
            <a:ext cx="520527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“5.6”;</a:t>
            </a:r>
          </a:p>
          <a:p>
            <a:r>
              <a:rPr lang="en-US" dirty="0">
                <a:latin typeface="Menlo" panose="020B0609030804020204" pitchFamily="49" charset="0"/>
                <a:ea typeface="Menlo" panose="020B0609030804020204" pitchFamily="49" charset="0"/>
                <a:cs typeface="Menlo" panose="020B0609030804020204" pitchFamily="49" charset="0"/>
              </a:rPr>
              <a:t>double x = </a:t>
            </a:r>
            <a:r>
              <a:rPr lang="en-US" dirty="0" err="1">
                <a:latin typeface="Menlo" panose="020B0609030804020204" pitchFamily="49" charset="0"/>
                <a:ea typeface="Menlo" panose="020B0609030804020204" pitchFamily="49" charset="0"/>
                <a:cs typeface="Menlo" panose="020B0609030804020204" pitchFamily="49" charset="0"/>
              </a:rPr>
              <a:t>Double.parseDouble</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7" name="Rounded Rectangle 16">
            <a:extLst>
              <a:ext uri="{FF2B5EF4-FFF2-40B4-BE49-F238E27FC236}">
                <a16:creationId xmlns:a16="http://schemas.microsoft.com/office/drawing/2014/main" id="{DD513AA2-0789-5940-9082-11DCAC69CF6B}"/>
              </a:ext>
            </a:extLst>
          </p:cNvPr>
          <p:cNvSpPr/>
          <p:nvPr/>
        </p:nvSpPr>
        <p:spPr>
          <a:xfrm>
            <a:off x="239712" y="4770437"/>
            <a:ext cx="9601200" cy="24384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386786-68C9-D541-8369-99833C8E6967}"/>
              </a:ext>
            </a:extLst>
          </p:cNvPr>
          <p:cNvSpPr txBox="1"/>
          <p:nvPr/>
        </p:nvSpPr>
        <p:spPr>
          <a:xfrm>
            <a:off x="291861" y="4922837"/>
            <a:ext cx="2480166" cy="349968"/>
          </a:xfrm>
          <a:prstGeom prst="rect">
            <a:avLst/>
          </a:prstGeom>
          <a:noFill/>
        </p:spPr>
        <p:txBody>
          <a:bodyPr wrap="none" rtlCol="0">
            <a:spAutoFit/>
          </a:bodyPr>
          <a:lstStyle/>
          <a:p>
            <a:r>
              <a:rPr lang="en-US" b="1" dirty="0">
                <a:solidFill>
                  <a:srgbClr val="0432FF"/>
                </a:solidFill>
              </a:rPr>
              <a:t>Casting double to </a:t>
            </a:r>
            <a:r>
              <a:rPr lang="en-US" b="1" dirty="0" err="1">
                <a:solidFill>
                  <a:srgbClr val="0432FF"/>
                </a:solidFill>
              </a:rPr>
              <a:t>int</a:t>
            </a:r>
            <a:endParaRPr lang="en-US" b="1" dirty="0">
              <a:solidFill>
                <a:srgbClr val="0432FF"/>
              </a:solidFill>
            </a:endParaRPr>
          </a:p>
        </p:txBody>
      </p:sp>
      <p:sp>
        <p:nvSpPr>
          <p:cNvPr id="19" name="TextBox 18">
            <a:extLst>
              <a:ext uri="{FF2B5EF4-FFF2-40B4-BE49-F238E27FC236}">
                <a16:creationId xmlns:a16="http://schemas.microsoft.com/office/drawing/2014/main" id="{552CD67E-1B1D-AA4A-B8D4-982DD3D682A5}"/>
              </a:ext>
            </a:extLst>
          </p:cNvPr>
          <p:cNvSpPr txBox="1"/>
          <p:nvPr/>
        </p:nvSpPr>
        <p:spPr>
          <a:xfrm>
            <a:off x="291861" y="5303837"/>
            <a:ext cx="2276585"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double x = 5.2;</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y = (</a:t>
            </a:r>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22" name="TextBox 21">
            <a:extLst>
              <a:ext uri="{FF2B5EF4-FFF2-40B4-BE49-F238E27FC236}">
                <a16:creationId xmlns:a16="http://schemas.microsoft.com/office/drawing/2014/main" id="{AD559296-CEEC-AA4B-8576-D794C9F7CF3E}"/>
              </a:ext>
            </a:extLst>
          </p:cNvPr>
          <p:cNvSpPr txBox="1"/>
          <p:nvPr/>
        </p:nvSpPr>
        <p:spPr>
          <a:xfrm>
            <a:off x="4659312" y="5303837"/>
            <a:ext cx="4786888"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GObject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getElementAt</a:t>
            </a:r>
            <a:r>
              <a:rPr lang="en-US" dirty="0">
                <a:latin typeface="Menlo" panose="020B0609030804020204" pitchFamily="49" charset="0"/>
                <a:ea typeface="Menlo" panose="020B0609030804020204" pitchFamily="49" charset="0"/>
                <a:cs typeface="Menlo" panose="020B0609030804020204" pitchFamily="49" charset="0"/>
              </a:rPr>
              <a:t>(5, 2);</a:t>
            </a:r>
          </a:p>
          <a:p>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objRect</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24" name="TextBox 23">
            <a:extLst>
              <a:ext uri="{FF2B5EF4-FFF2-40B4-BE49-F238E27FC236}">
                <a16:creationId xmlns:a16="http://schemas.microsoft.com/office/drawing/2014/main" id="{59ADC3F2-919F-6148-ABF2-6F72CA578568}"/>
              </a:ext>
            </a:extLst>
          </p:cNvPr>
          <p:cNvSpPr txBox="1"/>
          <p:nvPr/>
        </p:nvSpPr>
        <p:spPr>
          <a:xfrm>
            <a:off x="4735512" y="4922837"/>
            <a:ext cx="2108269" cy="349968"/>
          </a:xfrm>
          <a:prstGeom prst="rect">
            <a:avLst/>
          </a:prstGeom>
          <a:noFill/>
        </p:spPr>
        <p:txBody>
          <a:bodyPr wrap="none" rtlCol="0">
            <a:spAutoFit/>
          </a:bodyPr>
          <a:lstStyle/>
          <a:p>
            <a:r>
              <a:rPr lang="en-US" b="1" dirty="0" err="1">
                <a:solidFill>
                  <a:srgbClr val="0432FF"/>
                </a:solidFill>
              </a:rPr>
              <a:t>GObject</a:t>
            </a:r>
            <a:r>
              <a:rPr lang="en-US" b="1" dirty="0">
                <a:solidFill>
                  <a:srgbClr val="0432FF"/>
                </a:solidFill>
              </a:rPr>
              <a:t> to </a:t>
            </a:r>
            <a:r>
              <a:rPr lang="en-US" b="1" dirty="0" err="1">
                <a:solidFill>
                  <a:srgbClr val="0432FF"/>
                </a:solidFill>
              </a:rPr>
              <a:t>GRect</a:t>
            </a:r>
            <a:endParaRPr lang="en-US" b="1" dirty="0">
              <a:solidFill>
                <a:srgbClr val="0432FF"/>
              </a:solidFill>
            </a:endParaRPr>
          </a:p>
        </p:txBody>
      </p:sp>
      <p:sp>
        <p:nvSpPr>
          <p:cNvPr id="8" name="TextBox 7">
            <a:extLst>
              <a:ext uri="{FF2B5EF4-FFF2-40B4-BE49-F238E27FC236}">
                <a16:creationId xmlns:a16="http://schemas.microsoft.com/office/drawing/2014/main" id="{B60911CB-908E-2048-88A0-4FB0146D9D85}"/>
              </a:ext>
            </a:extLst>
          </p:cNvPr>
          <p:cNvSpPr txBox="1"/>
          <p:nvPr/>
        </p:nvSpPr>
        <p:spPr>
          <a:xfrm>
            <a:off x="2601912" y="6446837"/>
            <a:ext cx="4368504" cy="865237"/>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diff = 'C'-'A';</a:t>
            </a:r>
          </a:p>
          <a:p>
            <a:r>
              <a:rPr lang="en-US" dirty="0">
                <a:latin typeface="Menlo" panose="020B0609030804020204" pitchFamily="49" charset="0"/>
                <a:ea typeface="Menlo" panose="020B0609030804020204" pitchFamily="49" charset="0"/>
                <a:cs typeface="Menlo" panose="020B0609030804020204" pitchFamily="49" charset="0"/>
              </a:rPr>
              <a:t>char next = (char)'a' + diff;</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88289F87-FEB9-544D-9DF3-E3E090E4B035}"/>
              </a:ext>
            </a:extLst>
          </p:cNvPr>
          <p:cNvSpPr txBox="1"/>
          <p:nvPr/>
        </p:nvSpPr>
        <p:spPr>
          <a:xfrm>
            <a:off x="2601912" y="6142037"/>
            <a:ext cx="1300356"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char</a:t>
            </a:r>
          </a:p>
        </p:txBody>
      </p:sp>
    </p:spTree>
    <p:extLst>
      <p:ext uri="{BB962C8B-B14F-4D97-AF65-F5344CB8AC3E}">
        <p14:creationId xmlns:p14="http://schemas.microsoft.com/office/powerpoint/2010/main" val="15450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5" grpId="0"/>
      <p:bldP spid="16" grpId="0"/>
      <p:bldP spid="18" grpId="0"/>
      <p:bldP spid="19" grpId="0"/>
      <p:bldP spid="22" grpId="0"/>
      <p:bldP spid="24" grpId="0"/>
      <p:bldP spid="8"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Practice: Swapping Elements</a:t>
            </a:r>
          </a:p>
        </p:txBody>
      </p:sp>
      <p:sp>
        <p:nvSpPr>
          <p:cNvPr id="3" name="Content Placeholder 2"/>
          <p:cNvSpPr>
            <a:spLocks noGrp="1"/>
          </p:cNvSpPr>
          <p:nvPr>
            <p:ph idx="1"/>
          </p:nvPr>
        </p:nvSpPr>
        <p:spPr/>
        <p:txBody>
          <a:bodyPr/>
          <a:lstStyle/>
          <a:p>
            <a:pPr marL="0" indent="0">
              <a:buNone/>
            </a:pPr>
            <a:r>
              <a:rPr lang="en-US" sz="3086" dirty="0"/>
              <a:t>Let’s write a method called </a:t>
            </a:r>
            <a:r>
              <a:rPr lang="en-US" sz="3086" b="1" dirty="0" err="1"/>
              <a:t>swapElements</a:t>
            </a:r>
            <a:r>
              <a:rPr lang="en-US" sz="3086" dirty="0"/>
              <a:t> that swaps two elements of an array.  How can we do this?  </a:t>
            </a:r>
          </a:p>
          <a:p>
            <a:pPr marL="0" indent="0">
              <a:buNone/>
            </a:pPr>
            <a:endParaRPr lang="en-US" sz="3086" dirty="0"/>
          </a:p>
          <a:p>
            <a:pPr marL="0" indent="0">
              <a:buNone/>
            </a:pPr>
            <a:r>
              <a:rPr lang="en-US" sz="3086" dirty="0"/>
              <a:t>What parameters should it take (if any)?  What should it return (if anything)?</a:t>
            </a:r>
          </a:p>
          <a:p>
            <a:pPr marL="0" indent="0">
              <a:buNone/>
            </a:pPr>
            <a:endParaRPr lang="en-US" sz="3086" dirty="0"/>
          </a:p>
          <a:p>
            <a:pPr marL="0" indent="0">
              <a:buNone/>
            </a:pPr>
            <a:endParaRPr lang="en-US" sz="3086" dirty="0"/>
          </a:p>
          <a:p>
            <a:pPr marL="0" indent="0">
              <a:buNone/>
            </a:pPr>
            <a:r>
              <a:rPr lang="en-US" sz="3086" dirty="0">
                <a:latin typeface="Consolas" charset="0"/>
                <a:ea typeface="Consolas" charset="0"/>
                <a:cs typeface="Consolas" charset="0"/>
              </a:rPr>
              <a:t>private ??? </a:t>
            </a:r>
            <a:r>
              <a:rPr lang="en-US" sz="3086" dirty="0" err="1">
                <a:latin typeface="Consolas" charset="0"/>
                <a:ea typeface="Consolas" charset="0"/>
                <a:cs typeface="Consolas" charset="0"/>
              </a:rPr>
              <a:t>swapElements</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2421AB2-899C-FF44-A202-35B150EA87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 Swapping Elements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73116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rgbClr val="7030A0"/>
                </a:solidFill>
                <a:latin typeface="Consolas" charset="0"/>
                <a:ea typeface="Consolas" charset="0"/>
                <a:cs typeface="Consolas" charset="0"/>
              </a:rPr>
              <a:t>public void</a:t>
            </a:r>
            <a:r>
              <a:rPr lang="en-US" sz="2866" dirty="0">
                <a:latin typeface="Consolas" charset="0"/>
                <a:ea typeface="Consolas" charset="0"/>
                <a:cs typeface="Consolas" charset="0"/>
              </a:rPr>
              <a:t> run()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array = </a:t>
            </a:r>
            <a:r>
              <a:rPr lang="en-US" sz="2866" b="1" dirty="0">
                <a:solidFill>
                  <a:srgbClr val="7030A0"/>
                </a:solidFill>
                <a:latin typeface="Consolas" charset="0"/>
                <a:ea typeface="Consolas" charset="0"/>
                <a:cs typeface="Consolas" charset="0"/>
              </a:rPr>
              <a:t>new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[5];</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(array[0], array[1]);</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A667FC6A-FBA2-FD41-A34A-DFD93F630AE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780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chemeClr val="bg1">
                    <a:lumMod val="75000"/>
                  </a:schemeClr>
                </a:solidFill>
                <a:latin typeface="Consolas" charset="0"/>
                <a:ea typeface="Consolas" charset="0"/>
                <a:cs typeface="Consolas" charset="0"/>
              </a:rPr>
              <a:t>public void</a:t>
            </a:r>
            <a:r>
              <a:rPr lang="en-US" sz="2866" dirty="0">
                <a:solidFill>
                  <a:schemeClr val="bg1">
                    <a:lumMod val="75000"/>
                  </a:schemeClr>
                </a:solidFill>
                <a:latin typeface="Consolas" charset="0"/>
                <a:ea typeface="Consolas" charset="0"/>
                <a:cs typeface="Consolas" charset="0"/>
              </a:rPr>
              <a:t> run() {</a:t>
            </a:r>
          </a:p>
          <a:p>
            <a:pPr marL="0" indent="0">
              <a:buNone/>
            </a:pPr>
            <a:r>
              <a:rPr lang="en-US" sz="2866" dirty="0">
                <a:solidFill>
                  <a:schemeClr val="bg1">
                    <a:lumMod val="75000"/>
                  </a:schemeClr>
                </a:solidFill>
                <a:latin typeface="Consolas" charset="0"/>
                <a:ea typeface="Consolas" charset="0"/>
                <a:cs typeface="Consolas" charset="0"/>
              </a:rPr>
              <a:t>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 array = </a:t>
            </a:r>
            <a:r>
              <a:rPr lang="en-US" sz="2866" b="1" dirty="0">
                <a:solidFill>
                  <a:schemeClr val="bg1">
                    <a:lumMod val="75000"/>
                  </a:schemeClr>
                </a:solidFill>
                <a:latin typeface="Consolas" charset="0"/>
                <a:ea typeface="Consolas" charset="0"/>
                <a:cs typeface="Consolas" charset="0"/>
              </a:rPr>
              <a:t>new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[5];</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	</a:t>
            </a:r>
            <a:r>
              <a:rPr lang="en-US" sz="2866" dirty="0" err="1">
                <a:solidFill>
                  <a:schemeClr val="bg1">
                    <a:lumMod val="75000"/>
                  </a:schemeClr>
                </a:solidFill>
                <a:latin typeface="Consolas" charset="0"/>
                <a:ea typeface="Consolas" charset="0"/>
                <a:cs typeface="Consolas" charset="0"/>
              </a:rPr>
              <a:t>swapElements</a:t>
            </a:r>
            <a:r>
              <a:rPr lang="en-US" sz="2866" dirty="0">
                <a:solidFill>
                  <a:schemeClr val="bg1">
                    <a:lumMod val="75000"/>
                  </a:schemeClr>
                </a:solidFill>
                <a:latin typeface="Consolas" charset="0"/>
                <a:ea typeface="Consolas" charset="0"/>
                <a:cs typeface="Consolas" charset="0"/>
              </a:rPr>
              <a:t>(array[0], array[1]);</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err="1">
                <a:solidFill>
                  <a:srgbClr val="FFFFFF"/>
                </a:solidFill>
                <a:latin typeface="Calibri"/>
              </a:rPr>
              <a:t>Ints</a:t>
            </a:r>
            <a:r>
              <a:rPr lang="en-US" sz="3086" dirty="0">
                <a:solidFill>
                  <a:srgbClr val="FFFFFF"/>
                </a:solidFill>
                <a:latin typeface="Calibri"/>
              </a:rPr>
              <a:t> are primitives, so they are passed by </a:t>
            </a:r>
            <a:r>
              <a:rPr lang="en-US" sz="3086" b="1" dirty="0">
                <a:solidFill>
                  <a:srgbClr val="FFFFFF"/>
                </a:solidFill>
                <a:latin typeface="Calibri"/>
              </a:rPr>
              <a:t>value</a:t>
            </a:r>
            <a:r>
              <a:rPr lang="en-US" sz="3086" dirty="0">
                <a:solidFill>
                  <a:srgbClr val="FFFFFF"/>
                </a:solidFill>
                <a:latin typeface="Calibri"/>
              </a:rPr>
              <a:t>!  Their variable boxes store their </a:t>
            </a:r>
            <a:r>
              <a:rPr lang="en-US" sz="3086" i="1" dirty="0">
                <a:solidFill>
                  <a:srgbClr val="FFFFFF"/>
                </a:solidFill>
                <a:latin typeface="Calibri"/>
              </a:rPr>
              <a:t>actual values</a:t>
            </a:r>
            <a:r>
              <a:rPr lang="en-US" sz="3086" dirty="0">
                <a:solidFill>
                  <a:srgbClr val="FFFFFF"/>
                </a:solidFill>
                <a:latin typeface="Calibri"/>
              </a:rPr>
              <a:t>.  So changes to the parameter </a:t>
            </a:r>
            <a:r>
              <a:rPr lang="en-US" sz="3086" i="1" dirty="0">
                <a:solidFill>
                  <a:srgbClr val="FFFFFF"/>
                </a:solidFill>
                <a:latin typeface="Calibri"/>
              </a:rPr>
              <a:t>do not affect the original</a:t>
            </a:r>
            <a:r>
              <a:rPr lang="en-US" sz="3086" dirty="0">
                <a:solidFill>
                  <a:srgbClr val="FFFFFF"/>
                </a:solidFill>
                <a:latin typeface="Calibri"/>
              </a:rPr>
              <a:t>.</a:t>
            </a:r>
          </a:p>
        </p:txBody>
      </p:sp>
      <p:sp>
        <p:nvSpPr>
          <p:cNvPr id="6" name="Title Placeholder 1">
            <a:extLst>
              <a:ext uri="{FF2B5EF4-FFF2-40B4-BE49-F238E27FC236}">
                <a16:creationId xmlns:a16="http://schemas.microsoft.com/office/drawing/2014/main" id="{65248FF9-10AC-D447-84D7-30B3308F95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92039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rgbClr val="7030A0"/>
                </a:solidFill>
                <a:latin typeface="Consolas" charset="0"/>
                <a:ea typeface="Consolas" charset="0"/>
                <a:cs typeface="Consolas" charset="0"/>
              </a:rPr>
              <a:t>public void</a:t>
            </a:r>
            <a:r>
              <a:rPr lang="en-US" sz="2315" dirty="0">
                <a:latin typeface="Consolas" charset="0"/>
                <a:ea typeface="Consolas" charset="0"/>
                <a:cs typeface="Consolas" charset="0"/>
              </a:rPr>
              <a:t> run()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array = </a:t>
            </a:r>
            <a:r>
              <a:rPr lang="en-US" sz="2315" b="1" dirty="0">
                <a:solidFill>
                  <a:srgbClr val="7030A0"/>
                </a:solidFill>
                <a:latin typeface="Consolas" charset="0"/>
                <a:ea typeface="Consolas" charset="0"/>
                <a:cs typeface="Consolas" charset="0"/>
              </a:rPr>
              <a:t>new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[5];</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(array, 0, 1);</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94A8C51F-D386-3947-AAA5-F7F791BD3F1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4159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chemeClr val="bg1">
                    <a:lumMod val="75000"/>
                  </a:schemeClr>
                </a:solidFill>
                <a:latin typeface="Consolas" charset="0"/>
                <a:ea typeface="Consolas" charset="0"/>
                <a:cs typeface="Consolas" charset="0"/>
              </a:rPr>
              <a:t>public void</a:t>
            </a:r>
            <a:r>
              <a:rPr lang="en-US" sz="2315" dirty="0">
                <a:solidFill>
                  <a:schemeClr val="bg1">
                    <a:lumMod val="75000"/>
                  </a:schemeClr>
                </a:solidFill>
                <a:latin typeface="Consolas" charset="0"/>
                <a:ea typeface="Consolas" charset="0"/>
                <a:cs typeface="Consolas" charset="0"/>
              </a:rPr>
              <a:t> run() {</a:t>
            </a:r>
          </a:p>
          <a:p>
            <a:pPr marL="0" indent="0">
              <a:buNone/>
            </a:pPr>
            <a:r>
              <a:rPr lang="en-US" sz="2315" dirty="0">
                <a:solidFill>
                  <a:schemeClr val="bg1">
                    <a:lumMod val="75000"/>
                  </a:schemeClr>
                </a:solidFill>
                <a:latin typeface="Consolas" charset="0"/>
                <a:ea typeface="Consolas" charset="0"/>
                <a:cs typeface="Consolas" charset="0"/>
              </a:rPr>
              <a:t>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 array = </a:t>
            </a:r>
            <a:r>
              <a:rPr lang="en-US" sz="2315" b="1" dirty="0">
                <a:solidFill>
                  <a:schemeClr val="bg1">
                    <a:lumMod val="75000"/>
                  </a:schemeClr>
                </a:solidFill>
                <a:latin typeface="Consolas" charset="0"/>
                <a:ea typeface="Consolas" charset="0"/>
                <a:cs typeface="Consolas" charset="0"/>
              </a:rPr>
              <a:t>new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[5];</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	</a:t>
            </a:r>
            <a:r>
              <a:rPr lang="en-US" sz="2315" dirty="0" err="1">
                <a:solidFill>
                  <a:schemeClr val="bg1">
                    <a:lumMod val="75000"/>
                  </a:schemeClr>
                </a:solidFill>
                <a:latin typeface="Consolas" charset="0"/>
                <a:ea typeface="Consolas" charset="0"/>
                <a:cs typeface="Consolas" charset="0"/>
              </a:rPr>
              <a:t>swapElements</a:t>
            </a:r>
            <a:r>
              <a:rPr lang="en-US" sz="2315" dirty="0">
                <a:solidFill>
                  <a:schemeClr val="bg1">
                    <a:lumMod val="75000"/>
                  </a:schemeClr>
                </a:solidFill>
                <a:latin typeface="Consolas" charset="0"/>
                <a:ea typeface="Consolas" charset="0"/>
                <a:cs typeface="Consolas" charset="0"/>
              </a:rPr>
              <a:t>(array, 0, 1);</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a:solidFill>
                  <a:srgbClr val="FFFFFF"/>
                </a:solidFill>
                <a:latin typeface="Calibri"/>
              </a:rPr>
              <a:t>Arrays are </a:t>
            </a:r>
            <a:r>
              <a:rPr lang="en-US" sz="3086" b="1" dirty="0">
                <a:solidFill>
                  <a:srgbClr val="FFFFFF"/>
                </a:solidFill>
                <a:latin typeface="Calibri"/>
              </a:rPr>
              <a:t>objects</a:t>
            </a:r>
            <a:r>
              <a:rPr lang="en-US" sz="3086" dirty="0">
                <a:solidFill>
                  <a:srgbClr val="FFFFFF"/>
                </a:solidFill>
                <a:latin typeface="Calibri"/>
              </a:rPr>
              <a:t>, so they are passed by </a:t>
            </a:r>
            <a:r>
              <a:rPr lang="en-US" sz="3086" b="1" dirty="0">
                <a:solidFill>
                  <a:srgbClr val="FFFFFF"/>
                </a:solidFill>
                <a:latin typeface="Calibri"/>
              </a:rPr>
              <a:t>reference</a:t>
            </a:r>
            <a:r>
              <a:rPr lang="en-US" sz="3086" dirty="0">
                <a:solidFill>
                  <a:srgbClr val="FFFFFF"/>
                </a:solidFill>
                <a:latin typeface="Calibri"/>
              </a:rPr>
              <a:t>!  Their variable boxes store their </a:t>
            </a:r>
            <a:r>
              <a:rPr lang="en-US" sz="3086" i="1" dirty="0">
                <a:solidFill>
                  <a:srgbClr val="FFFFFF"/>
                </a:solidFill>
                <a:latin typeface="Calibri"/>
              </a:rPr>
              <a:t>location</a:t>
            </a:r>
            <a:r>
              <a:rPr lang="en-US" sz="3086" dirty="0">
                <a:solidFill>
                  <a:srgbClr val="FFFFFF"/>
                </a:solidFill>
                <a:latin typeface="Calibri"/>
              </a:rPr>
              <a:t>.  So changes to the parameter </a:t>
            </a:r>
            <a:r>
              <a:rPr lang="en-US" sz="3086" i="1" dirty="0">
                <a:solidFill>
                  <a:srgbClr val="FFFFFF"/>
                </a:solidFill>
                <a:latin typeface="Calibri"/>
              </a:rPr>
              <a:t>do affect the original</a:t>
            </a:r>
            <a:r>
              <a:rPr lang="en-US" sz="3086" dirty="0">
                <a:solidFill>
                  <a:srgbClr val="FFFFFF"/>
                </a:solidFill>
                <a:latin typeface="Calibri"/>
              </a:rPr>
              <a:t>.</a:t>
            </a:r>
          </a:p>
        </p:txBody>
      </p:sp>
      <p:sp>
        <p:nvSpPr>
          <p:cNvPr id="5" name="Title Placeholder 1">
            <a:extLst>
              <a:ext uri="{FF2B5EF4-FFF2-40B4-BE49-F238E27FC236}">
                <a16:creationId xmlns:a16="http://schemas.microsoft.com/office/drawing/2014/main" id="{BF83FE02-CEDB-9B41-AC1A-CA486B40C8D7}"/>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0546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Example: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00000"/>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dirty="0">
                <a:solidFill>
                  <a:srgbClr val="00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dirty="0">
                <a:solidFill>
                  <a:srgbClr val="000000"/>
                </a:solidFill>
                <a:latin typeface="Helvetica" pitchFamily="1" charset="0"/>
              </a:rPr>
              <a:t>H</a:t>
            </a:r>
            <a:r>
              <a:rPr lang="en-US" sz="2646" dirty="0">
                <a:solidFill>
                  <a:srgbClr val="000000"/>
                </a:solidFill>
                <a:latin typeface="Times New Roman" pitchFamily="1" charset="0"/>
              </a:rPr>
              <a:t>, </a:t>
            </a:r>
            <a:r>
              <a:rPr lang="en-US" sz="2205" dirty="0">
                <a:solidFill>
                  <a:srgbClr val="000000"/>
                </a:solidFill>
                <a:latin typeface="Helvetica" pitchFamily="1" charset="0"/>
              </a:rPr>
              <a:t>R</a:t>
            </a:r>
            <a:r>
              <a:rPr lang="en-US" sz="2646" dirty="0">
                <a:solidFill>
                  <a:srgbClr val="000000"/>
                </a:solidFill>
                <a:latin typeface="Times New Roman" pitchFamily="1" charset="0"/>
              </a:rPr>
              <a:t>, </a:t>
            </a:r>
            <a:r>
              <a:rPr lang="en-US" sz="2205" dirty="0">
                <a:solidFill>
                  <a:srgbClr val="000000"/>
                </a:solidFill>
                <a:latin typeface="Helvetica" pitchFamily="1" charset="0"/>
              </a:rPr>
              <a:t>D</a:t>
            </a:r>
            <a:r>
              <a:rPr lang="en-US" sz="2646" dirty="0">
                <a:solidFill>
                  <a:srgbClr val="000000"/>
                </a:solidFill>
                <a:latin typeface="Times New Roman" pitchFamily="1" charset="0"/>
              </a:rPr>
              <a:t>, </a:t>
            </a:r>
            <a:r>
              <a:rPr lang="en-US" sz="2205" dirty="0">
                <a:solidFill>
                  <a:srgbClr val="000000"/>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3" name="Title 2">
            <a:extLst>
              <a:ext uri="{FF2B5EF4-FFF2-40B4-BE49-F238E27FC236}">
                <a16:creationId xmlns:a16="http://schemas.microsoft.com/office/drawing/2014/main" id="{0C75D590-3D68-3C4F-9209-CF0F414A8E05}"/>
              </a:ext>
            </a:extLst>
          </p:cNvPr>
          <p:cNvSpPr>
            <a:spLocks noGrp="1"/>
          </p:cNvSpPr>
          <p:nvPr>
            <p:ph type="title"/>
          </p:nvPr>
        </p:nvSpPr>
        <p:spPr/>
        <p:txBody>
          <a:bodyPr/>
          <a:lstStyle/>
          <a:p>
            <a:endParaRPr lang="en-US"/>
          </a:p>
        </p:txBody>
      </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802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88118-AD4B-C24C-88A1-662DD22737D9}"/>
              </a:ext>
            </a:extLst>
          </p:cNvPr>
          <p:cNvPicPr>
            <a:picLocks noChangeAspect="1"/>
          </p:cNvPicPr>
          <p:nvPr/>
        </p:nvPicPr>
        <p:blipFill>
          <a:blip r:embed="rId2"/>
          <a:stretch>
            <a:fillRect/>
          </a:stretch>
        </p:blipFill>
        <p:spPr>
          <a:xfrm>
            <a:off x="925512" y="808037"/>
            <a:ext cx="8193657" cy="6248400"/>
          </a:xfrm>
          <a:prstGeom prst="rect">
            <a:avLst/>
          </a:prstGeom>
        </p:spPr>
      </p:pic>
      <p:sp>
        <p:nvSpPr>
          <p:cNvPr id="33" name="Title Placeholder 1">
            <a:extLst>
              <a:ext uri="{FF2B5EF4-FFF2-40B4-BE49-F238E27FC236}">
                <a16:creationId xmlns:a16="http://schemas.microsoft.com/office/drawing/2014/main" id="{F4AC11B6-9863-4545-B3C2-5681250DBE0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Letter Frequency</a:t>
            </a:r>
            <a:endParaRPr lang="en-US" sz="4600" dirty="0">
              <a:latin typeface="Courier" charset="0"/>
              <a:ea typeface="Courier" charset="0"/>
              <a:cs typeface="Courier" charset="0"/>
            </a:endParaRPr>
          </a:p>
        </p:txBody>
      </p:sp>
      <p:sp>
        <p:nvSpPr>
          <p:cNvPr id="7" name="TextBox 6">
            <a:extLst>
              <a:ext uri="{FF2B5EF4-FFF2-40B4-BE49-F238E27FC236}">
                <a16:creationId xmlns:a16="http://schemas.microsoft.com/office/drawing/2014/main" id="{AF34BE66-8F9B-7E45-8E4B-68DE74D288ED}"/>
              </a:ext>
            </a:extLst>
          </p:cNvPr>
          <p:cNvSpPr txBox="1"/>
          <p:nvPr/>
        </p:nvSpPr>
        <p:spPr>
          <a:xfrm>
            <a:off x="5573712" y="4389437"/>
            <a:ext cx="2852063" cy="865237"/>
          </a:xfrm>
          <a:prstGeom prst="rect">
            <a:avLst/>
          </a:prstGeom>
          <a:noFill/>
        </p:spPr>
        <p:txBody>
          <a:bodyPr wrap="none" rtlCol="0">
            <a:spAutoFit/>
          </a:bodyPr>
          <a:lstStyle/>
          <a:p>
            <a:r>
              <a:rPr lang="en-US" dirty="0"/>
              <a:t>By Peter </a:t>
            </a:r>
            <a:r>
              <a:rPr lang="en-US" dirty="0" err="1"/>
              <a:t>Norvig</a:t>
            </a:r>
            <a:endParaRPr lang="en-US" dirty="0"/>
          </a:p>
          <a:p>
            <a:r>
              <a:rPr lang="en-US" dirty="0"/>
              <a:t>Head of Google Research</a:t>
            </a:r>
          </a:p>
          <a:p>
            <a:r>
              <a:rPr lang="en-US" dirty="0"/>
              <a:t>Former CS221 Instructor</a:t>
            </a:r>
          </a:p>
        </p:txBody>
      </p:sp>
      <p:sp>
        <p:nvSpPr>
          <p:cNvPr id="35" name="TextBox 34">
            <a:extLst>
              <a:ext uri="{FF2B5EF4-FFF2-40B4-BE49-F238E27FC236}">
                <a16:creationId xmlns:a16="http://schemas.microsoft.com/office/drawing/2014/main" id="{D0048F9D-BA21-AB48-8047-44E89DE0EA02}"/>
              </a:ext>
            </a:extLst>
          </p:cNvPr>
          <p:cNvSpPr txBox="1"/>
          <p:nvPr/>
        </p:nvSpPr>
        <p:spPr>
          <a:xfrm>
            <a:off x="5573712" y="5456237"/>
            <a:ext cx="2903359" cy="349968"/>
          </a:xfrm>
          <a:prstGeom prst="rect">
            <a:avLst/>
          </a:prstGeom>
          <a:noFill/>
        </p:spPr>
        <p:txBody>
          <a:bodyPr wrap="none" rtlCol="0">
            <a:spAutoFit/>
          </a:bodyPr>
          <a:lstStyle/>
          <a:p>
            <a:r>
              <a:rPr lang="en-US" dirty="0"/>
              <a:t>Based on 3.8 trillion letters</a:t>
            </a:r>
          </a:p>
        </p:txBody>
      </p:sp>
    </p:spTree>
    <p:extLst>
      <p:ext uri="{BB962C8B-B14F-4D97-AF65-F5344CB8AC3E}">
        <p14:creationId xmlns:p14="http://schemas.microsoft.com/office/powerpoint/2010/main" val="407481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437D77-2170-1B46-AF5E-91C4D84937FE}"/>
              </a:ext>
            </a:extLst>
          </p:cNvPr>
          <p:cNvPicPr>
            <a:picLocks noChangeAspect="1"/>
          </p:cNvPicPr>
          <p:nvPr/>
        </p:nvPicPr>
        <p:blipFill>
          <a:blip r:embed="rId2"/>
          <a:stretch>
            <a:fillRect/>
          </a:stretch>
        </p:blipFill>
        <p:spPr>
          <a:xfrm>
            <a:off x="2157412" y="1290637"/>
            <a:ext cx="5765800" cy="4978400"/>
          </a:xfrm>
          <a:prstGeom prst="rect">
            <a:avLst/>
          </a:prstGeom>
        </p:spPr>
      </p:pic>
      <p:sp>
        <p:nvSpPr>
          <p:cNvPr id="5" name="Title Placeholder 1">
            <a:extLst>
              <a:ext uri="{FF2B5EF4-FFF2-40B4-BE49-F238E27FC236}">
                <a16:creationId xmlns:a16="http://schemas.microsoft.com/office/drawing/2014/main" id="{59CC03B6-D9A2-8247-84CF-12B33068C86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392114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4DAB3-6944-054D-BFB5-077FECF564AD}"/>
              </a:ext>
            </a:extLst>
          </p:cNvPr>
          <p:cNvPicPr>
            <a:picLocks noChangeAspect="1"/>
          </p:cNvPicPr>
          <p:nvPr/>
        </p:nvPicPr>
        <p:blipFill>
          <a:blip r:embed="rId2"/>
          <a:stretch>
            <a:fillRect/>
          </a:stretch>
        </p:blipFill>
        <p:spPr>
          <a:xfrm>
            <a:off x="1839912" y="1265237"/>
            <a:ext cx="6049065" cy="5334000"/>
          </a:xfrm>
          <a:prstGeom prst="rect">
            <a:avLst/>
          </a:prstGeom>
        </p:spPr>
      </p:pic>
      <p:sp>
        <p:nvSpPr>
          <p:cNvPr id="5" name="Title Placeholder 1">
            <a:extLst>
              <a:ext uri="{FF2B5EF4-FFF2-40B4-BE49-F238E27FC236}">
                <a16:creationId xmlns:a16="http://schemas.microsoft.com/office/drawing/2014/main" id="{C223D754-FACC-7141-8DB9-7C964240B585}"/>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Number Translation</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9016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437"/>
            <a:ext cx="9072563" cy="4989036"/>
          </a:xfrm>
        </p:spPr>
        <p:txBody>
          <a:bodyPr>
            <a:normAutofit lnSpcReduction="10000"/>
          </a:bodyPr>
          <a:lstStyle/>
          <a:p>
            <a:r>
              <a:rPr lang="en-US" dirty="0"/>
              <a:t>Karel the Robot</a:t>
            </a:r>
          </a:p>
          <a:p>
            <a:r>
              <a:rPr lang="en-US" dirty="0"/>
              <a:t>Java</a:t>
            </a:r>
          </a:p>
          <a:p>
            <a:r>
              <a:rPr lang="en-US" dirty="0"/>
              <a:t>Console Programs</a:t>
            </a:r>
          </a:p>
          <a:p>
            <a:r>
              <a:rPr lang="en-US" dirty="0"/>
              <a:t>Graphics Programs</a:t>
            </a:r>
          </a:p>
          <a:p>
            <a:r>
              <a:rPr lang="en-US" dirty="0"/>
              <a:t>Text Processing</a:t>
            </a:r>
          </a:p>
          <a:p>
            <a:r>
              <a:rPr lang="en-US" b="1" dirty="0">
                <a:solidFill>
                  <a:srgbClr val="0432FF"/>
                </a:solidFill>
              </a:rPr>
              <a:t>Data Structures</a:t>
            </a:r>
          </a:p>
          <a:p>
            <a:r>
              <a:rPr lang="en-US" dirty="0"/>
              <a:t>Defining our own Variable Types</a:t>
            </a:r>
          </a:p>
          <a:p>
            <a:r>
              <a:rPr lang="en-US" dirty="0"/>
              <a:t>GUIs</a:t>
            </a:r>
          </a:p>
        </p:txBody>
      </p:sp>
      <p:sp>
        <p:nvSpPr>
          <p:cNvPr id="6" name="Title Placeholder 1">
            <a:extLst>
              <a:ext uri="{FF2B5EF4-FFF2-40B4-BE49-F238E27FC236}">
                <a16:creationId xmlns:a16="http://schemas.microsoft.com/office/drawing/2014/main" id="{A3D2114D-B0EF-8E49-B0F8-BB7FB71AEAF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Where are we?</a:t>
            </a:r>
            <a:endParaRPr lang="en-US" sz="4600" b="1" dirty="0">
              <a:latin typeface="Courier" charset="0"/>
              <a:ea typeface="Courier" charset="0"/>
              <a:cs typeface="Courier" charset="0"/>
            </a:endParaRPr>
          </a:p>
        </p:txBody>
      </p:sp>
      <p:pic>
        <p:nvPicPr>
          <p:cNvPr id="4" name="Picture 4" descr="C:\Users\Chris\University\Teaching\cs221\WWW\slides\img\stanford.png">
            <a:extLst>
              <a:ext uri="{FF2B5EF4-FFF2-40B4-BE49-F238E27FC236}">
                <a16:creationId xmlns:a16="http://schemas.microsoft.com/office/drawing/2014/main" id="{C775C6E9-DCD3-464C-8347-54234AD6D96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212BC9D8-3300-A940-94CF-1941CF19E1DC}"/>
              </a:ext>
            </a:extLst>
          </p:cNvPr>
          <p:cNvSpPr txBox="1"/>
          <p:nvPr/>
        </p:nvSpPr>
        <p:spPr>
          <a:xfrm>
            <a:off x="3156230" y="7152555"/>
            <a:ext cx="3418052" cy="349968"/>
          </a:xfrm>
          <a:prstGeom prst="rect">
            <a:avLst/>
          </a:prstGeom>
          <a:noFill/>
        </p:spPr>
        <p:txBody>
          <a:bodyPr wrap="none" rtlCol="0">
            <a:spAutoFit/>
          </a:bodyPr>
          <a:lstStyle/>
          <a:p>
            <a:r>
              <a:rPr lang="en-US" dirty="0">
                <a:solidFill>
                  <a:schemeClr val="bg1">
                    <a:lumMod val="65000"/>
                  </a:schemeClr>
                </a:solidFill>
                <a:latin typeface="+mj-lt"/>
              </a:rPr>
              <a:t>Piech, CS106A,</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84965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1731" name="Rectangle 3"/>
          <p:cNvSpPr>
            <a:spLocks noGrp="1" noChangeArrowheads="1"/>
          </p:cNvSpPr>
          <p:nvPr>
            <p:ph type="body" idx="1"/>
          </p:nvPr>
        </p:nvSpPr>
        <p:spPr>
          <a:xfrm>
            <a:off x="168011" y="2789237"/>
            <a:ext cx="9744604" cy="5711754"/>
          </a:xfrm>
        </p:spPr>
        <p:txBody>
          <a:bodyPr/>
          <a:lstStyle/>
          <a:p>
            <a:pPr marL="0" indent="0">
              <a:buNone/>
              <a:tabLst>
                <a:tab pos="2206626" algn="l"/>
              </a:tabLst>
              <a:defRPr/>
            </a:pPr>
            <a:r>
              <a:rPr lang="en-US" sz="3086" dirty="0"/>
              <a:t>A new variable type that is an object that represents an </a:t>
            </a:r>
            <a:r>
              <a:rPr lang="en-US" sz="3086" u="sng" dirty="0"/>
              <a:t>ordered, homogeneous list</a:t>
            </a:r>
            <a:r>
              <a:rPr lang="en-US" sz="3086" dirty="0"/>
              <a:t> of data.</a:t>
            </a:r>
          </a:p>
          <a:p>
            <a:pPr marL="631714" lvl="1" indent="-255486">
              <a:tabLst>
                <a:tab pos="2206626" algn="l"/>
              </a:tabLst>
              <a:defRPr/>
            </a:pPr>
            <a:r>
              <a:rPr lang="en-US" sz="2756" dirty="0"/>
              <a:t>Arrays have many </a:t>
            </a:r>
            <a:r>
              <a:rPr lang="en-US" sz="2756" i="1" dirty="0"/>
              <a:t>elements</a:t>
            </a:r>
            <a:r>
              <a:rPr lang="en-US" sz="2756" dirty="0"/>
              <a:t> that you can access using </a:t>
            </a:r>
            <a:r>
              <a:rPr lang="en-US" sz="2756" i="1" dirty="0"/>
              <a:t>indices</a:t>
            </a:r>
            <a:endParaRPr lang="en-US" sz="2756" dirty="0"/>
          </a:p>
        </p:txBody>
      </p:sp>
      <p:graphicFrame>
        <p:nvGraphicFramePr>
          <p:cNvPr id="1824772" name="Group 4"/>
          <p:cNvGraphicFramePr>
            <a:graphicFrameLocks noGrp="1"/>
          </p:cNvGraphicFramePr>
          <p:nvPr>
            <p:extLst>
              <p:ext uri="{D42A27DB-BD31-4B8C-83A1-F6EECF244321}">
                <p14:modId xmlns:p14="http://schemas.microsoft.com/office/powerpoint/2010/main" val="1335489077"/>
              </p:ext>
            </p:extLst>
          </p:nvPr>
        </p:nvGraphicFramePr>
        <p:xfrm>
          <a:off x="1158979" y="5029140"/>
          <a:ext cx="7073194"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gridCol w="610724">
                  <a:extLst>
                    <a:ext uri="{9D8B030D-6E8A-4147-A177-3AD203B41FA5}">
                      <a16:colId xmlns:a16="http://schemas.microsoft.com/office/drawing/2014/main" val="20009"/>
                    </a:ext>
                  </a:extLst>
                </a:gridCol>
                <a:gridCol w="610723">
                  <a:extLst>
                    <a:ext uri="{9D8B030D-6E8A-4147-A177-3AD203B41FA5}">
                      <a16:colId xmlns:a16="http://schemas.microsoft.com/office/drawing/2014/main" val="20010"/>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8</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9</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17</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84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72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07" name="Group 55"/>
          <p:cNvGrpSpPr>
            <a:grpSpLocks/>
          </p:cNvGrpSpPr>
          <p:nvPr/>
        </p:nvGrpSpPr>
        <p:grpSpPr bwMode="auto">
          <a:xfrm>
            <a:off x="1748705" y="6289087"/>
            <a:ext cx="6821206" cy="936210"/>
            <a:chOff x="999" y="3600"/>
            <a:chExt cx="3898" cy="535"/>
          </a:xfrm>
        </p:grpSpPr>
        <p:grpSp>
          <p:nvGrpSpPr>
            <p:cNvPr id="7209" name="Group 56"/>
            <p:cNvGrpSpPr>
              <a:grpSpLocks/>
            </p:cNvGrpSpPr>
            <p:nvPr/>
          </p:nvGrpSpPr>
          <p:grpSpPr bwMode="auto">
            <a:xfrm>
              <a:off x="999" y="3600"/>
              <a:ext cx="769" cy="535"/>
              <a:chOff x="999" y="3600"/>
              <a:chExt cx="769" cy="535"/>
            </a:xfrm>
          </p:grpSpPr>
          <p:sp>
            <p:nvSpPr>
              <p:cNvPr id="7216" name="Line 57"/>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7" name="Text Box 58"/>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0</a:t>
                </a:r>
              </a:p>
            </p:txBody>
          </p:sp>
        </p:grpSp>
        <p:grpSp>
          <p:nvGrpSpPr>
            <p:cNvPr id="7210" name="Group 59"/>
            <p:cNvGrpSpPr>
              <a:grpSpLocks/>
            </p:cNvGrpSpPr>
            <p:nvPr/>
          </p:nvGrpSpPr>
          <p:grpSpPr bwMode="auto">
            <a:xfrm>
              <a:off x="2391" y="3600"/>
              <a:ext cx="769" cy="535"/>
              <a:chOff x="999" y="3600"/>
              <a:chExt cx="769" cy="535"/>
            </a:xfrm>
          </p:grpSpPr>
          <p:sp>
            <p:nvSpPr>
              <p:cNvPr id="7214" name="Line 60"/>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5" name="Text Box 61"/>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4</a:t>
                </a:r>
              </a:p>
            </p:txBody>
          </p:sp>
        </p:grpSp>
        <p:grpSp>
          <p:nvGrpSpPr>
            <p:cNvPr id="7211" name="Group 62"/>
            <p:cNvGrpSpPr>
              <a:grpSpLocks/>
            </p:cNvGrpSpPr>
            <p:nvPr/>
          </p:nvGrpSpPr>
          <p:grpSpPr bwMode="auto">
            <a:xfrm>
              <a:off x="4128" y="3600"/>
              <a:ext cx="769" cy="535"/>
              <a:chOff x="999" y="3600"/>
              <a:chExt cx="769" cy="535"/>
            </a:xfrm>
          </p:grpSpPr>
          <p:sp>
            <p:nvSpPr>
              <p:cNvPr id="7212" name="Line 63"/>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3" name="Text Box 64"/>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9</a:t>
                </a:r>
              </a:p>
            </p:txBody>
          </p:sp>
        </p:grpSp>
      </p:grpSp>
      <p:sp>
        <p:nvSpPr>
          <p:cNvPr id="7208" name="Text Box 64"/>
          <p:cNvSpPr txBox="1">
            <a:spLocks noChangeArrowheads="1"/>
          </p:cNvSpPr>
          <p:nvPr/>
        </p:nvSpPr>
        <p:spPr bwMode="auto">
          <a:xfrm>
            <a:off x="8436916" y="5309128"/>
            <a:ext cx="1470274" cy="4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i="1">
                <a:solidFill>
                  <a:srgbClr val="000000"/>
                </a:solidFill>
              </a:rPr>
              <a:t>length = 10</a:t>
            </a:r>
          </a:p>
        </p:txBody>
      </p:sp>
      <p:sp>
        <p:nvSpPr>
          <p:cNvPr id="3" name="Title 2">
            <a:extLst>
              <a:ext uri="{FF2B5EF4-FFF2-40B4-BE49-F238E27FC236}">
                <a16:creationId xmlns:a16="http://schemas.microsoft.com/office/drawing/2014/main" id="{2D8FD8A0-540D-3345-A4AD-FBA05A82F11E}"/>
              </a:ext>
            </a:extLst>
          </p:cNvPr>
          <p:cNvSpPr>
            <a:spLocks noGrp="1"/>
          </p:cNvSpPr>
          <p:nvPr>
            <p:ph type="title"/>
          </p:nvPr>
        </p:nvSpPr>
        <p:spPr/>
        <p:txBody>
          <a:bodyPr/>
          <a:lstStyle/>
          <a:p>
            <a:endParaRPr lang="en-US"/>
          </a:p>
        </p:txBody>
      </p:sp>
      <p:sp>
        <p:nvSpPr>
          <p:cNvPr id="18" name="Title Placeholder 1">
            <a:extLst>
              <a:ext uri="{FF2B5EF4-FFF2-40B4-BE49-F238E27FC236}">
                <a16:creationId xmlns:a16="http://schemas.microsoft.com/office/drawing/2014/main" id="{240E2702-D81F-2149-BADD-85C3761FF14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pic>
        <p:nvPicPr>
          <p:cNvPr id="4" name="Picture 3">
            <a:extLst>
              <a:ext uri="{FF2B5EF4-FFF2-40B4-BE49-F238E27FC236}">
                <a16:creationId xmlns:a16="http://schemas.microsoft.com/office/drawing/2014/main" id="{7D6BED93-4391-874A-A599-EC54AD294000}"/>
              </a:ext>
            </a:extLst>
          </p:cNvPr>
          <p:cNvPicPr>
            <a:picLocks noChangeAspect="1"/>
          </p:cNvPicPr>
          <p:nvPr/>
        </p:nvPicPr>
        <p:blipFill>
          <a:blip r:embed="rId3"/>
          <a:stretch>
            <a:fillRect/>
          </a:stretch>
        </p:blipFill>
        <p:spPr>
          <a:xfrm>
            <a:off x="1535112" y="1036637"/>
            <a:ext cx="1371600" cy="1376795"/>
          </a:xfrm>
          <a:prstGeom prst="rect">
            <a:avLst/>
          </a:prstGeom>
        </p:spPr>
      </p:pic>
      <p:sp>
        <p:nvSpPr>
          <p:cNvPr id="5" name="TextBox 4">
            <a:extLst>
              <a:ext uri="{FF2B5EF4-FFF2-40B4-BE49-F238E27FC236}">
                <a16:creationId xmlns:a16="http://schemas.microsoft.com/office/drawing/2014/main" id="{49BDF83A-FDC6-A149-AC50-E58AC4FDE5E2}"/>
              </a:ext>
            </a:extLst>
          </p:cNvPr>
          <p:cNvSpPr txBox="1"/>
          <p:nvPr/>
        </p:nvSpPr>
        <p:spPr>
          <a:xfrm>
            <a:off x="3287712" y="1493837"/>
            <a:ext cx="3145413" cy="435825"/>
          </a:xfrm>
          <a:prstGeom prst="rect">
            <a:avLst/>
          </a:prstGeom>
          <a:noFill/>
        </p:spPr>
        <p:txBody>
          <a:bodyPr wrap="none" rtlCol="0">
            <a:spAutoFit/>
          </a:bodyPr>
          <a:lstStyle/>
          <a:p>
            <a:r>
              <a:rPr lang="en-US" sz="2400" b="1" dirty="0">
                <a:solidFill>
                  <a:srgbClr val="0432FF"/>
                </a:solidFill>
              </a:rPr>
              <a:t>#</a:t>
            </a:r>
            <a:r>
              <a:rPr lang="en-US" sz="2400" b="1" dirty="0" err="1">
                <a:solidFill>
                  <a:srgbClr val="0432FF"/>
                </a:solidFill>
              </a:rPr>
              <a:t>majorkey</a:t>
            </a:r>
            <a:r>
              <a:rPr lang="en-US" sz="2400" b="1" dirty="0">
                <a:solidFill>
                  <a:srgbClr val="0432FF"/>
                </a:solidFill>
              </a:rPr>
              <a:t> </a:t>
            </a:r>
            <a:r>
              <a:rPr lang="en-US" sz="2400" dirty="0"/>
              <a:t>of the day</a:t>
            </a:r>
          </a:p>
        </p:txBody>
      </p:sp>
    </p:spTree>
    <p:extLst>
      <p:ext uri="{BB962C8B-B14F-4D97-AF65-F5344CB8AC3E}">
        <p14:creationId xmlns:p14="http://schemas.microsoft.com/office/powerpoint/2010/main" val="497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81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double</a:t>
            </a:r>
            <a:r>
              <a:rPr lang="en-US" sz="3086" dirty="0">
                <a:latin typeface="Consolas" charset="0"/>
              </a:rPr>
              <a:t>[] results = </a:t>
            </a:r>
            <a:r>
              <a:rPr lang="en-US" sz="3086" b="1" dirty="0">
                <a:solidFill>
                  <a:srgbClr val="7030A0"/>
                </a:solidFill>
                <a:latin typeface="Consolas" charset="0"/>
              </a:rPr>
              <a:t>new double</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String[] names = </a:t>
            </a:r>
            <a:r>
              <a:rPr lang="en-US" sz="3086" b="1" dirty="0">
                <a:solidFill>
                  <a:srgbClr val="7030A0"/>
                </a:solidFill>
                <a:latin typeface="Consolas" charset="0"/>
              </a:rPr>
              <a:t>new</a:t>
            </a:r>
            <a:r>
              <a:rPr lang="en-US" sz="3086" dirty="0">
                <a:latin typeface="Consolas" charset="0"/>
              </a:rPr>
              <a:t> String[3];</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err="1">
                <a:solidFill>
                  <a:srgbClr val="7030A0"/>
                </a:solidFill>
                <a:latin typeface="Consolas" charset="0"/>
              </a:rPr>
              <a:t>boolean</a:t>
            </a:r>
            <a:r>
              <a:rPr lang="en-US" sz="3086" dirty="0">
                <a:latin typeface="Consolas" charset="0"/>
              </a:rPr>
              <a:t>[] switches = </a:t>
            </a:r>
            <a:r>
              <a:rPr lang="en-US" sz="3086" b="1" dirty="0">
                <a:solidFill>
                  <a:srgbClr val="7030A0"/>
                </a:solidFill>
                <a:latin typeface="Consolas" charset="0"/>
              </a:rPr>
              <a:t>new </a:t>
            </a:r>
            <a:r>
              <a:rPr lang="en-US" sz="3086" b="1" dirty="0" err="1">
                <a:solidFill>
                  <a:srgbClr val="7030A0"/>
                </a:solidFill>
                <a:latin typeface="Consolas" charset="0"/>
              </a:rPr>
              <a:t>boolean</a:t>
            </a:r>
            <a:r>
              <a:rPr lang="en-US" sz="3086" dirty="0">
                <a:latin typeface="Consolas" charset="0"/>
              </a:rPr>
              <a:t>[4];</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dirty="0" err="1">
                <a:latin typeface="Consolas" charset="0"/>
              </a:rPr>
              <a:t>GRect</a:t>
            </a:r>
            <a:r>
              <a:rPr lang="en-US" sz="3086" dirty="0">
                <a:latin typeface="Consolas" charset="0"/>
              </a:rPr>
              <a:t>[] </a:t>
            </a:r>
            <a:r>
              <a:rPr lang="en-US" sz="3086" dirty="0" err="1">
                <a:latin typeface="Consolas" charset="0"/>
              </a:rPr>
              <a:t>rects</a:t>
            </a:r>
            <a:r>
              <a:rPr lang="en-US" sz="3086" dirty="0">
                <a:latin typeface="Consolas" charset="0"/>
              </a:rPr>
              <a:t> = </a:t>
            </a:r>
            <a:r>
              <a:rPr lang="en-US" sz="3086" b="1" dirty="0">
                <a:solidFill>
                  <a:srgbClr val="7030A0"/>
                </a:solidFill>
                <a:latin typeface="Consolas" charset="0"/>
              </a:rPr>
              <a:t>new</a:t>
            </a:r>
            <a:r>
              <a:rPr lang="en-US" sz="3086" dirty="0">
                <a:solidFill>
                  <a:srgbClr val="7030A0"/>
                </a:solidFill>
                <a:latin typeface="Consolas" charset="0"/>
              </a:rPr>
              <a:t> </a:t>
            </a:r>
            <a:r>
              <a:rPr lang="en-US" sz="3086" dirty="0" err="1">
                <a:latin typeface="Consolas" charset="0"/>
              </a:rPr>
              <a:t>GRect</a:t>
            </a:r>
            <a:r>
              <a:rPr lang="en-US" sz="3086" dirty="0">
                <a:latin typeface="Consolas" charset="0"/>
              </a:rPr>
              <a:t>[5];</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09370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78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879748"/>
          </a:xfrm>
          <a:solidFill>
            <a:schemeClr val="bg1"/>
          </a:solidFill>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char</a:t>
            </a:r>
            <a:r>
              <a:rPr lang="en-US" sz="3086" dirty="0">
                <a:latin typeface="Consolas" charset="0"/>
              </a:rPr>
              <a:t>[] </a:t>
            </a:r>
            <a:r>
              <a:rPr lang="en-US" sz="3086" dirty="0" err="1">
                <a:latin typeface="Consolas" charset="0"/>
              </a:rPr>
              <a:t>oldSchoolString</a:t>
            </a:r>
            <a:r>
              <a:rPr lang="en-US" sz="3086" dirty="0">
                <a:latin typeface="Consolas" charset="0"/>
              </a:rPr>
              <a:t> = </a:t>
            </a:r>
            <a:r>
              <a:rPr lang="en-US" sz="3086" b="1" dirty="0">
                <a:solidFill>
                  <a:srgbClr val="7030A0"/>
                </a:solidFill>
                <a:latin typeface="Consolas" charset="0"/>
              </a:rPr>
              <a:t>new char</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8587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3.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5.xml><?xml version="1.0" encoding="utf-8"?>
<a:theme xmlns:a="http://schemas.openxmlformats.org/drawingml/2006/main" name="2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14904</TotalTime>
  <Words>3764</Words>
  <Application>Microsoft Macintosh PowerPoint</Application>
  <PresentationFormat>Custom</PresentationFormat>
  <Paragraphs>2000</Paragraphs>
  <Slides>40</Slides>
  <Notes>25</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40</vt:i4>
      </vt:variant>
    </vt:vector>
  </HeadingPairs>
  <TitlesOfParts>
    <vt:vector size="65" baseType="lpstr">
      <vt:lpstr>Arial Unicode MS</vt:lpstr>
      <vt:lpstr>ＭＳ Ｐゴシック</vt:lpstr>
      <vt:lpstr>Apple Color Emoji</vt:lpstr>
      <vt:lpstr>Arial</vt:lpstr>
      <vt:lpstr>Calibri</vt:lpstr>
      <vt:lpstr>Century Gothic</vt:lpstr>
      <vt:lpstr>Charcoal CY</vt:lpstr>
      <vt:lpstr>Consolas</vt:lpstr>
      <vt:lpstr>Courier</vt:lpstr>
      <vt:lpstr>Courier New</vt:lpstr>
      <vt:lpstr>DejaVu Serif</vt:lpstr>
      <vt:lpstr>Helvetica</vt:lpstr>
      <vt:lpstr>Helvetica Neue</vt:lpstr>
      <vt:lpstr>Mangal</vt:lpstr>
      <vt:lpstr>Menlo</vt:lpstr>
      <vt:lpstr>Tahoma</vt:lpstr>
      <vt:lpstr>Times</vt:lpstr>
      <vt:lpstr>Times New Roman</vt:lpstr>
      <vt:lpstr>Verdana</vt:lpstr>
      <vt:lpstr>Wingdings</vt:lpstr>
      <vt:lpstr>teaching</vt:lpstr>
      <vt:lpstr>DarkRedTop</vt:lpstr>
      <vt:lpstr>2_Blank Presentation</vt:lpstr>
      <vt:lpstr>1_DarkRedTop</vt:lpstr>
      <vt:lpstr>2_DarkRedTop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Of Other Types</vt:lpstr>
      <vt:lpstr>Arrays Of Other Types</vt:lpstr>
      <vt:lpstr>PowerPoint Presentation</vt:lpstr>
      <vt:lpstr>PowerPoint Presentation</vt:lpstr>
      <vt:lpstr>Creating an Array</vt:lpstr>
      <vt:lpstr>Accessing Data In An Array</vt:lpstr>
      <vt:lpstr>Putting Data In An Array</vt:lpstr>
      <vt:lpstr>Putting Data In An Array</vt:lpstr>
      <vt:lpstr>Practice</vt:lpstr>
      <vt:lpstr>Array Length</vt:lpstr>
      <vt:lpstr>PowerPoint Presentation</vt:lpstr>
      <vt:lpstr>PowerPoint Presentation</vt:lpstr>
      <vt:lpstr>PowerPoint Presentation</vt:lpstr>
      <vt:lpstr>PowerPoint Presentation</vt:lpstr>
      <vt:lpstr>Brief Aside: Creating Arrays</vt:lpstr>
      <vt:lpstr>Brief Aside: Creating Arrays</vt:lpstr>
      <vt:lpstr>Limitations of Arrays</vt:lpstr>
      <vt:lpstr>Arrays Methods To The Rescue!</vt:lpstr>
      <vt:lpstr>PowerPoint Presentation</vt:lpstr>
      <vt:lpstr>Passing Arrays Between Methods</vt:lpstr>
      <vt:lpstr>Passing Arrays Between Methods</vt:lpstr>
      <vt:lpstr>Arrays: Pass By Reference</vt:lpstr>
      <vt:lpstr>Practice: Swapping Elements</vt:lpstr>
      <vt:lpstr>Swap: Take 1</vt:lpstr>
      <vt:lpstr>Swap: Take 1</vt:lpstr>
      <vt:lpstr>Swap: Take 2</vt:lpstr>
      <vt:lpstr>Swap: Take 2</vt:lpstr>
      <vt:lpstr>PowerPoint Presentation</vt:lpstr>
      <vt:lpstr>PowerPoint Presentation</vt:lpstr>
      <vt:lpstr>PowerPoint Presentation</vt:lpstr>
      <vt:lpstr>PowerPoint Presentation</vt:lpstr>
      <vt:lpstr>PowerPoint Presentation</vt:lpstr>
      <vt:lpstr>Putting Data In An Array</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404</cp:revision>
  <cp:lastPrinted>2018-05-02T19:13:57Z</cp:lastPrinted>
  <dcterms:created xsi:type="dcterms:W3CDTF">2012-01-18T02:26:13Z</dcterms:created>
  <dcterms:modified xsi:type="dcterms:W3CDTF">2018-05-02T19:15:23Z</dcterms:modified>
</cp:coreProperties>
</file>